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3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6" r:id="rId27"/>
    <p:sldId id="288" r:id="rId28"/>
    <p:sldId id="287"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67" autoAdjust="0"/>
  </p:normalViewPr>
  <p:slideViewPr>
    <p:cSldViewPr snapToGrid="0">
      <p:cViewPr>
        <p:scale>
          <a:sx n="91" d="100"/>
          <a:sy n="91" d="100"/>
        </p:scale>
        <p:origin x="34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9A17F1-8D6D-449C-B971-3385711F97D9}"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49B21D-C38A-4D25-BC3C-E6304B69A8C5}" type="slidenum">
              <a:rPr lang="en-US" smtClean="0"/>
              <a:t>‹#›</a:t>
            </a:fld>
            <a:endParaRPr lang="en-US"/>
          </a:p>
        </p:txBody>
      </p:sp>
    </p:spTree>
    <p:extLst>
      <p:ext uri="{BB962C8B-B14F-4D97-AF65-F5344CB8AC3E}">
        <p14:creationId xmlns:p14="http://schemas.microsoft.com/office/powerpoint/2010/main" val="1162391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49B21D-C38A-4D25-BC3C-E6304B69A8C5}" type="slidenum">
              <a:rPr lang="en-US" smtClean="0"/>
              <a:t>29</a:t>
            </a:fld>
            <a:endParaRPr lang="en-US"/>
          </a:p>
        </p:txBody>
      </p:sp>
    </p:spTree>
    <p:extLst>
      <p:ext uri="{BB962C8B-B14F-4D97-AF65-F5344CB8AC3E}">
        <p14:creationId xmlns:p14="http://schemas.microsoft.com/office/powerpoint/2010/main" val="200360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B52EF9-2937-42FA-A349-C014EE1E2CE8}"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2939562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B52EF9-2937-42FA-A349-C014EE1E2CE8}"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1052850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B52EF9-2937-42FA-A349-C014EE1E2CE8}"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800649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B52EF9-2937-42FA-A349-C014EE1E2CE8}"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9B1BDD-3037-4488-8473-2F0CF5FB9741}"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85065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B52EF9-2937-42FA-A349-C014EE1E2CE8}"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3632809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0B52EF9-2937-42FA-A349-C014EE1E2CE8}" type="datetimeFigureOut">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4043358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0B52EF9-2937-42FA-A349-C014EE1E2CE8}" type="datetimeFigureOut">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700364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B52EF9-2937-42FA-A349-C014EE1E2CE8}"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2585765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B52EF9-2937-42FA-A349-C014EE1E2CE8}"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210021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B52EF9-2937-42FA-A349-C014EE1E2CE8}"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3257444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B52EF9-2937-42FA-A349-C014EE1E2CE8}"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3747401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B52EF9-2937-42FA-A349-C014EE1E2CE8}"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2937761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B52EF9-2937-42FA-A349-C014EE1E2CE8}" type="datetimeFigureOut">
              <a:rPr lang="en-US" smtClean="0"/>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3549775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B52EF9-2937-42FA-A349-C014EE1E2CE8}" type="datetimeFigureOut">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4236173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0B52EF9-2937-42FA-A349-C014EE1E2CE8}" type="datetimeFigureOut">
              <a:rPr lang="en-US" smtClean="0"/>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3692877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B52EF9-2937-42FA-A349-C014EE1E2CE8}"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964455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B52EF9-2937-42FA-A349-C014EE1E2CE8}"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9B1BDD-3037-4488-8473-2F0CF5FB9741}" type="slidenum">
              <a:rPr lang="en-US" smtClean="0"/>
              <a:t>‹#›</a:t>
            </a:fld>
            <a:endParaRPr lang="en-US"/>
          </a:p>
        </p:txBody>
      </p:sp>
    </p:spTree>
    <p:extLst>
      <p:ext uri="{BB962C8B-B14F-4D97-AF65-F5344CB8AC3E}">
        <p14:creationId xmlns:p14="http://schemas.microsoft.com/office/powerpoint/2010/main" val="690799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0B52EF9-2937-42FA-A349-C014EE1E2CE8}" type="datetimeFigureOut">
              <a:rPr lang="en-US" smtClean="0"/>
              <a:t>12/2/2025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C9B1BDD-3037-4488-8473-2F0CF5FB9741}" type="slidenum">
              <a:rPr lang="en-US" smtClean="0"/>
              <a:t>‹#›</a:t>
            </a:fld>
            <a:endParaRPr lang="en-US"/>
          </a:p>
        </p:txBody>
      </p:sp>
    </p:spTree>
    <p:extLst>
      <p:ext uri="{BB962C8B-B14F-4D97-AF65-F5344CB8AC3E}">
        <p14:creationId xmlns:p14="http://schemas.microsoft.com/office/powerpoint/2010/main" val="139269106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pubmed.ncbi.nlm.nih.gov/35350226/" TargetMode="External"/><Relationship Id="rId2" Type="http://schemas.openxmlformats.org/officeDocument/2006/relationships/hyperlink" Target="https://www.kaggle.com/datasets/uom190346a/synthetic-clinical-tabular-dataset" TargetMode="External"/><Relationship Id="rId1" Type="http://schemas.openxmlformats.org/officeDocument/2006/relationships/slideLayout" Target="../slideLayouts/slideLayout7.xml"/><Relationship Id="rId4" Type="http://schemas.openxmlformats.org/officeDocument/2006/relationships/hyperlink" Target="https://arxiv.org/abs/1905.10549"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kaggle.com/datasets/uom190346a/synthetic-clinical-tabular-dataset?resource=download" TargetMode="Externa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9645A-B1BA-6544-AB68-034CDF609EEC}"/>
              </a:ext>
            </a:extLst>
          </p:cNvPr>
          <p:cNvSpPr txBox="1">
            <a:spLocks/>
          </p:cNvSpPr>
          <p:nvPr/>
        </p:nvSpPr>
        <p:spPr>
          <a:xfrm>
            <a:off x="846617" y="1927543"/>
            <a:ext cx="12433808" cy="14540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b="1" kern="1200" dirty="0">
                <a:solidFill>
                  <a:srgbClr val="002060"/>
                </a:solidFill>
                <a:latin typeface="Times New Roman" panose="02020603050405020304" pitchFamily="18" charset="0"/>
                <a:cs typeface="Times New Roman" panose="02020603050405020304" pitchFamily="18" charset="0"/>
              </a:rPr>
              <a:t>Sepsis Risk Prediction Models Using Patient Health Records</a:t>
            </a:r>
          </a:p>
        </p:txBody>
      </p:sp>
      <p:sp>
        <p:nvSpPr>
          <p:cNvPr id="3" name="Subtitle 2">
            <a:extLst>
              <a:ext uri="{FF2B5EF4-FFF2-40B4-BE49-F238E27FC236}">
                <a16:creationId xmlns:a16="http://schemas.microsoft.com/office/drawing/2014/main" id="{A5DFB009-677A-24D3-1142-6B877BDDFDB0}"/>
              </a:ext>
            </a:extLst>
          </p:cNvPr>
          <p:cNvSpPr txBox="1">
            <a:spLocks/>
          </p:cNvSpPr>
          <p:nvPr/>
        </p:nvSpPr>
        <p:spPr>
          <a:xfrm>
            <a:off x="1755110" y="3381594"/>
            <a:ext cx="8121214" cy="2995274"/>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spcBef>
                <a:spcPct val="0"/>
              </a:spcBef>
              <a:spcAft>
                <a:spcPct val="0"/>
              </a:spcAft>
              <a:buNone/>
            </a:pPr>
            <a:r>
              <a:rPr lang="en-US" sz="2000" dirty="0">
                <a:latin typeface="Times New Roman" panose="02020603050405020304" pitchFamily="18" charset="0"/>
                <a:cs typeface="Times New Roman" panose="02020603050405020304" pitchFamily="18" charset="0"/>
              </a:rPr>
              <a:t>Presenting By: </a:t>
            </a:r>
            <a:r>
              <a:rPr lang="en-US" altLang="en-US" sz="2000" dirty="0">
                <a:latin typeface="Times New Roman" panose="02020603050405020304" pitchFamily="18" charset="0"/>
                <a:cs typeface="Times New Roman" panose="02020603050405020304" pitchFamily="18" charset="0"/>
              </a:rPr>
              <a:t>Asritha </a:t>
            </a:r>
            <a:r>
              <a:rPr lang="en-US" altLang="en-US" sz="2000" dirty="0" err="1">
                <a:latin typeface="Times New Roman" panose="02020603050405020304" pitchFamily="18" charset="0"/>
                <a:cs typeface="Times New Roman" panose="02020603050405020304" pitchFamily="18" charset="0"/>
              </a:rPr>
              <a:t>Suraparaju</a:t>
            </a:r>
            <a:r>
              <a:rPr lang="en-US" altLang="en-US" sz="2000" dirty="0">
                <a:latin typeface="Times New Roman" panose="02020603050405020304" pitchFamily="18" charset="0"/>
                <a:cs typeface="Times New Roman" panose="02020603050405020304" pitchFamily="18" charset="0"/>
              </a:rPr>
              <a:t>, Greeshma Poli, Ramya Reddy </a:t>
            </a:r>
            <a:r>
              <a:rPr lang="en-US" altLang="en-US" sz="2000" dirty="0" err="1">
                <a:latin typeface="Times New Roman" panose="02020603050405020304" pitchFamily="18" charset="0"/>
                <a:cs typeface="Times New Roman" panose="02020603050405020304" pitchFamily="18" charset="0"/>
              </a:rPr>
              <a:t>Baapathu</a:t>
            </a:r>
            <a:r>
              <a:rPr lang="en-US" altLang="en-US" sz="2000" dirty="0">
                <a:latin typeface="Times New Roman" panose="02020603050405020304" pitchFamily="18" charset="0"/>
                <a:cs typeface="Times New Roman" panose="02020603050405020304" pitchFamily="18" charset="0"/>
              </a:rPr>
              <a:t>,   </a:t>
            </a:r>
          </a:p>
          <a:p>
            <a:pPr marL="0" indent="0" algn="ctr" fontAlgn="base">
              <a:spcBef>
                <a:spcPct val="0"/>
              </a:spcBef>
              <a:spcAft>
                <a:spcPct val="0"/>
              </a:spcAft>
              <a:buNone/>
            </a:pPr>
            <a:r>
              <a:rPr lang="en-US" altLang="en-US" sz="2000" dirty="0">
                <a:latin typeface="Times New Roman" panose="02020603050405020304" pitchFamily="18" charset="0"/>
                <a:cs typeface="Times New Roman" panose="02020603050405020304" pitchFamily="18" charset="0"/>
              </a:rPr>
              <a:t>                           Veena Chebrolu, Pallavi </a:t>
            </a:r>
            <a:r>
              <a:rPr lang="en-US" altLang="en-US" sz="2000" dirty="0" err="1">
                <a:latin typeface="Times New Roman" panose="02020603050405020304" pitchFamily="18" charset="0"/>
                <a:cs typeface="Times New Roman" panose="02020603050405020304" pitchFamily="18" charset="0"/>
              </a:rPr>
              <a:t>vallepally</a:t>
            </a:r>
            <a:br>
              <a:rPr lang="en-US" altLang="en-US" sz="2000" dirty="0">
                <a:latin typeface="Times New Roman" panose="02020603050405020304" pitchFamily="18" charset="0"/>
                <a:cs typeface="Times New Roman" panose="02020603050405020304" pitchFamily="18" charset="0"/>
              </a:rPr>
            </a:br>
            <a:endParaRPr lang="en-US" altLang="en-US" sz="2000" dirty="0">
              <a:latin typeface="Times New Roman" panose="02020603050405020304" pitchFamily="18" charset="0"/>
              <a:cs typeface="Times New Roman" panose="02020603050405020304" pitchFamily="18" charset="0"/>
            </a:endParaRPr>
          </a:p>
          <a:p>
            <a:pPr marL="0" indent="0" algn="ctr" fontAlgn="base">
              <a:spcBef>
                <a:spcPct val="0"/>
              </a:spcBef>
              <a:spcAft>
                <a:spcPct val="0"/>
              </a:spcAft>
              <a:buNone/>
            </a:pPr>
            <a:r>
              <a:rPr lang="en-US" altLang="en-US" sz="2000" dirty="0">
                <a:latin typeface="Times New Roman" panose="02020603050405020304" pitchFamily="18" charset="0"/>
                <a:cs typeface="Times New Roman" panose="02020603050405020304" pitchFamily="18" charset="0"/>
              </a:rPr>
              <a:t>HDS-5330-03</a:t>
            </a:r>
          </a:p>
          <a:p>
            <a:pPr marL="0" indent="0" algn="ctr" fontAlgn="base">
              <a:spcBef>
                <a:spcPct val="0"/>
              </a:spcBef>
              <a:spcAft>
                <a:spcPct val="0"/>
              </a:spcAft>
              <a:buNone/>
            </a:pPr>
            <a:br>
              <a:rPr lang="en-US" altLang="en-US" sz="2000" dirty="0">
                <a:latin typeface="Times New Roman" panose="02020603050405020304" pitchFamily="18" charset="0"/>
                <a:cs typeface="Times New Roman" panose="02020603050405020304" pitchFamily="18" charset="0"/>
              </a:rPr>
            </a:br>
            <a:r>
              <a:rPr lang="en-US" altLang="en-US" sz="2000" dirty="0">
                <a:latin typeface="Times New Roman" panose="02020603050405020304" pitchFamily="18" charset="0"/>
                <a:cs typeface="Times New Roman" panose="02020603050405020304" pitchFamily="18" charset="0"/>
              </a:rPr>
              <a:t>Predictive Modeling and Machine Learning - 03 </a:t>
            </a:r>
            <a:br>
              <a:rPr lang="en-US" altLang="en-US" sz="2000" dirty="0">
                <a:latin typeface="Times New Roman" panose="02020603050405020304" pitchFamily="18" charset="0"/>
                <a:cs typeface="Times New Roman" panose="02020603050405020304" pitchFamily="18" charset="0"/>
              </a:rPr>
            </a:br>
            <a:endParaRPr lang="en-US" altLang="en-US" sz="2000" dirty="0">
              <a:latin typeface="Times New Roman" panose="02020603050405020304" pitchFamily="18" charset="0"/>
              <a:cs typeface="Times New Roman" panose="02020603050405020304" pitchFamily="18" charset="0"/>
            </a:endParaRPr>
          </a:p>
          <a:p>
            <a:pPr marL="0" indent="0" algn="ctr" fontAlgn="base">
              <a:spcBef>
                <a:spcPct val="0"/>
              </a:spcBef>
              <a:spcAft>
                <a:spcPct val="0"/>
              </a:spcAft>
              <a:buNone/>
            </a:pPr>
            <a:r>
              <a:rPr lang="en-US" sz="2000" dirty="0">
                <a:latin typeface="Times New Roman" panose="02020603050405020304" pitchFamily="18" charset="0"/>
                <a:cs typeface="Times New Roman" panose="02020603050405020304" pitchFamily="18" charset="0"/>
              </a:rPr>
              <a:t>Instructor: Bahareh Rahmani, Ph.D.</a:t>
            </a:r>
          </a:p>
          <a:p>
            <a:pPr marL="0" indent="0" algn="ctr" fontAlgn="base">
              <a:spcBef>
                <a:spcPct val="0"/>
              </a:spcBef>
              <a:spcAft>
                <a:spcPct val="0"/>
              </a:spcAft>
              <a:buNone/>
            </a:pP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Saint Louis University School of Medicine</a:t>
            </a:r>
          </a:p>
          <a:p>
            <a:pPr marL="0" indent="0" algn="ctr" fontAlgn="base">
              <a:spcBef>
                <a:spcPct val="0"/>
              </a:spcBef>
              <a:spcAft>
                <a:spcPct val="0"/>
              </a:spcAft>
              <a:buNone/>
            </a:pP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12-04-2025</a:t>
            </a:r>
          </a:p>
          <a:p>
            <a:pPr marL="0" indent="0" algn="ctr" fontAlgn="base">
              <a:spcBef>
                <a:spcPct val="0"/>
              </a:spcBef>
              <a:spcAft>
                <a:spcPct val="0"/>
              </a:spcAft>
              <a:buNone/>
            </a:pPr>
            <a:endParaRPr lang="en-US" altLang="en-US" sz="1600" dirty="0">
              <a:solidFill>
                <a:schemeClr val="tx2"/>
              </a:solidFill>
              <a:latin typeface="Times New Roman" panose="02020603050405020304" pitchFamily="18" charset="0"/>
              <a:cs typeface="Times New Roman" panose="02020603050405020304" pitchFamily="18" charset="0"/>
            </a:endParaRPr>
          </a:p>
        </p:txBody>
      </p:sp>
      <p:pic>
        <p:nvPicPr>
          <p:cNvPr id="4" name="Picture 2" descr="Saint Louis University I International student services ...">
            <a:extLst>
              <a:ext uri="{FF2B5EF4-FFF2-40B4-BE49-F238E27FC236}">
                <a16:creationId xmlns:a16="http://schemas.microsoft.com/office/drawing/2014/main" id="{12437A94-D82D-F679-224E-465BF49498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77962" y="192839"/>
            <a:ext cx="4142232" cy="1775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19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292B404D-3E8F-30C4-409F-5BE8D651085A}"/>
              </a:ext>
            </a:extLst>
          </p:cNvPr>
          <p:cNvSpPr txBox="1">
            <a:spLocks/>
          </p:cNvSpPr>
          <p:nvPr/>
        </p:nvSpPr>
        <p:spPr>
          <a:xfrm>
            <a:off x="872503" y="573673"/>
            <a:ext cx="6855344" cy="225816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Times New Roman" panose="02020603050405020304" pitchFamily="18" charset="0"/>
                <a:cs typeface="Times New Roman" panose="02020603050405020304" pitchFamily="18" charset="0"/>
              </a:rPr>
              <a:t>Interpretation of Age Distribution Histogram</a:t>
            </a:r>
            <a:r>
              <a:rPr lang="en-US" sz="1800" dirty="0">
                <a:latin typeface="Times New Roman" panose="02020603050405020304" pitchFamily="18" charset="0"/>
                <a:cs typeface="Times New Roman" panose="02020603050405020304" pitchFamily="18" charset="0"/>
              </a:rPr>
              <a:t>: The histogram displays the distribution of ages within the dataset. It shows a roughly normal distribution, with the majority of the population clustered around the center of the age range. The most frequent age group appears to be between 50 and 60 years, with a peak just below 60. The frequencies decrease as ages move toward the lower and higher ends of the spectrum, indicating fewer people in the youngest and oldest age brackets.</a:t>
            </a:r>
          </a:p>
        </p:txBody>
      </p:sp>
      <p:pic>
        <p:nvPicPr>
          <p:cNvPr id="3" name="Picture 2">
            <a:extLst>
              <a:ext uri="{FF2B5EF4-FFF2-40B4-BE49-F238E27FC236}">
                <a16:creationId xmlns:a16="http://schemas.microsoft.com/office/drawing/2014/main" id="{6B9A5016-5ACE-9201-F117-7AC271FDB930}"/>
              </a:ext>
            </a:extLst>
          </p:cNvPr>
          <p:cNvPicPr>
            <a:picLocks noChangeAspect="1"/>
          </p:cNvPicPr>
          <p:nvPr/>
        </p:nvPicPr>
        <p:blipFill>
          <a:blip r:embed="rId2"/>
          <a:stretch>
            <a:fillRect/>
          </a:stretch>
        </p:blipFill>
        <p:spPr>
          <a:xfrm>
            <a:off x="7616952" y="34885"/>
            <a:ext cx="4142232" cy="3267116"/>
          </a:xfrm>
          <a:prstGeom prst="rect">
            <a:avLst/>
          </a:prstGeom>
        </p:spPr>
      </p:pic>
      <p:pic>
        <p:nvPicPr>
          <p:cNvPr id="4" name="Picture 3">
            <a:extLst>
              <a:ext uri="{FF2B5EF4-FFF2-40B4-BE49-F238E27FC236}">
                <a16:creationId xmlns:a16="http://schemas.microsoft.com/office/drawing/2014/main" id="{C1E706C3-8D4B-B54F-D83B-AB0115B8930C}"/>
              </a:ext>
            </a:extLst>
          </p:cNvPr>
          <p:cNvPicPr>
            <a:picLocks noChangeAspect="1"/>
          </p:cNvPicPr>
          <p:nvPr/>
        </p:nvPicPr>
        <p:blipFill>
          <a:blip r:embed="rId3"/>
          <a:stretch>
            <a:fillRect/>
          </a:stretch>
        </p:blipFill>
        <p:spPr>
          <a:xfrm>
            <a:off x="7727847" y="3429000"/>
            <a:ext cx="3964620" cy="2953554"/>
          </a:xfrm>
          <a:prstGeom prst="rect">
            <a:avLst/>
          </a:prstGeom>
        </p:spPr>
      </p:pic>
      <p:sp>
        <p:nvSpPr>
          <p:cNvPr id="6" name="TextBox 5">
            <a:extLst>
              <a:ext uri="{FF2B5EF4-FFF2-40B4-BE49-F238E27FC236}">
                <a16:creationId xmlns:a16="http://schemas.microsoft.com/office/drawing/2014/main" id="{34EA542C-4587-34C9-33D2-8365B4DFE721}"/>
              </a:ext>
            </a:extLst>
          </p:cNvPr>
          <p:cNvSpPr txBox="1"/>
          <p:nvPr/>
        </p:nvSpPr>
        <p:spPr>
          <a:xfrm>
            <a:off x="129656" y="2591008"/>
            <a:ext cx="7053589" cy="3693319"/>
          </a:xfrm>
          <a:prstGeom prst="rect">
            <a:avLst/>
          </a:prstGeom>
          <a:noFill/>
        </p:spPr>
        <p:txBody>
          <a:bodyPr wrap="square">
            <a:spAutoFit/>
          </a:bodyPr>
          <a:lstStyle/>
          <a:p>
            <a:pPr marL="285750" indent="-285750" algn="l">
              <a:buFont typeface="Arial" panose="020B0604020202020204" pitchFamily="34" charset="0"/>
              <a:buChar char="•"/>
            </a:pPr>
            <a:r>
              <a:rPr lang="en-US" sz="1800" b="1" dirty="0">
                <a:solidFill>
                  <a:schemeClr val="tx1"/>
                </a:solidFill>
                <a:latin typeface="Times New Roman" panose="02020603050405020304" pitchFamily="18" charset="0"/>
                <a:cs typeface="Times New Roman" panose="02020603050405020304" pitchFamily="18" charset="0"/>
              </a:rPr>
              <a:t>Interpretation of Age vs. Glucose by Diagnosis Scatter Plot: </a:t>
            </a:r>
            <a:r>
              <a:rPr lang="en-US" sz="1800" dirty="0">
                <a:solidFill>
                  <a:schemeClr val="tx1"/>
                </a:solidFill>
                <a:latin typeface="Times New Roman" panose="02020603050405020304" pitchFamily="18" charset="0"/>
                <a:cs typeface="Times New Roman" panose="02020603050405020304" pitchFamily="18" charset="0"/>
              </a:rPr>
              <a:t>This scatter plot shows the relationship between a patient's age and their glucose level, with points colored according to their </a:t>
            </a:r>
            <a:r>
              <a:rPr lang="en-US" sz="1800" dirty="0" err="1">
                <a:solidFill>
                  <a:schemeClr val="tx1"/>
                </a:solidFill>
                <a:latin typeface="Times New Roman" panose="02020603050405020304" pitchFamily="18" charset="0"/>
                <a:cs typeface="Times New Roman" panose="02020603050405020304" pitchFamily="18" charset="0"/>
              </a:rPr>
              <a:t>diagnosis.There</a:t>
            </a:r>
            <a:r>
              <a:rPr lang="en-US" sz="1800" dirty="0">
                <a:solidFill>
                  <a:schemeClr val="tx1"/>
                </a:solidFill>
                <a:latin typeface="Times New Roman" panose="02020603050405020304" pitchFamily="18" charset="0"/>
                <a:cs typeface="Times New Roman" panose="02020603050405020304" pitchFamily="18" charset="0"/>
              </a:rPr>
              <a:t> appears to be no strong correlation between age and glucose levels for any of the diagnoses. The data points are widely scattered across the plot, indicating that a patient's age doesn't consistently predict their glucose </a:t>
            </a:r>
            <a:r>
              <a:rPr lang="en-US" sz="1800" dirty="0" err="1">
                <a:solidFill>
                  <a:schemeClr val="tx1"/>
                </a:solidFill>
                <a:latin typeface="Times New Roman" panose="02020603050405020304" pitchFamily="18" charset="0"/>
                <a:cs typeface="Times New Roman" panose="02020603050405020304" pitchFamily="18" charset="0"/>
              </a:rPr>
              <a:t>level.When</a:t>
            </a:r>
            <a:r>
              <a:rPr lang="en-US" sz="1800" dirty="0">
                <a:solidFill>
                  <a:schemeClr val="tx1"/>
                </a:solidFill>
                <a:latin typeface="Times New Roman" panose="02020603050405020304" pitchFamily="18" charset="0"/>
                <a:cs typeface="Times New Roman" panose="02020603050405020304" pitchFamily="18" charset="0"/>
              </a:rPr>
              <a:t> analyzing by diagnosis, the plot shows a significant overlap of data points for all four categories (Sepsis, Normal, Heart Failure, and Pneumonia). This suggests that a patient's age and glucose level, when viewed together, aren't strong predictors of their diagnosis. In other words, a person with a high glucose level and a high age is just as likely to be diagnosed as "Normal" as they are with one of the other conditions shown here.</a:t>
            </a:r>
            <a:endParaRPr lang="en-US" sz="180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7456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09E550E0-8CA3-4616-BBD9-26B7F5149C36}"/>
              </a:ext>
            </a:extLst>
          </p:cNvPr>
          <p:cNvSpPr txBox="1">
            <a:spLocks/>
          </p:cNvSpPr>
          <p:nvPr/>
        </p:nvSpPr>
        <p:spPr>
          <a:xfrm>
            <a:off x="152400" y="4580467"/>
            <a:ext cx="11785600" cy="20850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latin typeface="Times New Roman" panose="02020603050405020304" pitchFamily="18" charset="0"/>
                <a:cs typeface="Times New Roman" panose="02020603050405020304" pitchFamily="18" charset="0"/>
              </a:rPr>
              <a:t>Interpretation of Glucose Levels by Diagnosis Box Plot: </a:t>
            </a:r>
            <a:r>
              <a:rPr lang="en-US" sz="1800" dirty="0">
                <a:latin typeface="Times New Roman" panose="02020603050405020304" pitchFamily="18" charset="0"/>
                <a:cs typeface="Times New Roman" panose="02020603050405020304" pitchFamily="18" charset="0"/>
              </a:rPr>
              <a:t>The box plot shows the distribution of glucose levels for each diagnosis category. All four diagnoses (Sepsis, Normal, Heart Failure, Pneumonia) have a similar median glucose level, hovering around 100-110. This suggests that, on average, glucose levels aren't drastically different across these conditions. The interquartile ranges (the boxes) are also quite similar for all groups, indicating a consistent spread of glucose levels for the middle 50% of the patients. All groups have a notable number of outliers (the points above and below the whiskers), particularly at higher glucose levels. This suggests that while the bulk of the data is similar, there are individual patients in each diagnosis category who have unusually high or low glucose readings.</a:t>
            </a:r>
          </a:p>
          <a:p>
            <a:endParaRPr lang="en-US"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52A274C-E036-5FAC-1231-72FCE055F131}"/>
              </a:ext>
            </a:extLst>
          </p:cNvPr>
          <p:cNvPicPr>
            <a:picLocks noChangeAspect="1"/>
          </p:cNvPicPr>
          <p:nvPr/>
        </p:nvPicPr>
        <p:blipFill>
          <a:blip r:embed="rId2"/>
          <a:stretch>
            <a:fillRect/>
          </a:stretch>
        </p:blipFill>
        <p:spPr>
          <a:xfrm>
            <a:off x="1380067" y="192505"/>
            <a:ext cx="6587066" cy="4049295"/>
          </a:xfrm>
          <a:prstGeom prst="rect">
            <a:avLst/>
          </a:prstGeom>
        </p:spPr>
      </p:pic>
    </p:spTree>
    <p:extLst>
      <p:ext uri="{BB962C8B-B14F-4D97-AF65-F5344CB8AC3E}">
        <p14:creationId xmlns:p14="http://schemas.microsoft.com/office/powerpoint/2010/main" val="895813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822EB89B-9EF7-4AF3-E5AB-3431276C5A24}"/>
              </a:ext>
            </a:extLst>
          </p:cNvPr>
          <p:cNvSpPr txBox="1">
            <a:spLocks/>
          </p:cNvSpPr>
          <p:nvPr/>
        </p:nvSpPr>
        <p:spPr>
          <a:xfrm>
            <a:off x="200526" y="3429000"/>
            <a:ext cx="11635874" cy="3429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latin typeface="Times New Roman" panose="02020603050405020304" pitchFamily="18" charset="0"/>
                <a:cs typeface="Times New Roman" panose="02020603050405020304" pitchFamily="18" charset="0"/>
              </a:rPr>
              <a:t>Interpretation of the Correlation Heatmap: </a:t>
            </a:r>
            <a:r>
              <a:rPr lang="en-US" sz="1600" dirty="0">
                <a:latin typeface="Times New Roman" panose="02020603050405020304" pitchFamily="18" charset="0"/>
                <a:cs typeface="Times New Roman" panose="02020603050405020304" pitchFamily="18" charset="0"/>
              </a:rPr>
              <a:t>The heatmap visualizes the correlation between age, glucose, and a binary diagnosis variable (where Sepsis is 1 and all other diagnoses are 0).</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The key findings are:</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Age and Age:</a:t>
            </a:r>
            <a:r>
              <a:rPr lang="en-US" sz="1600" dirty="0">
                <a:latin typeface="Times New Roman" panose="02020603050405020304" pitchFamily="18" charset="0"/>
                <a:cs typeface="Times New Roman" panose="02020603050405020304" pitchFamily="18" charset="0"/>
              </a:rPr>
              <a:t> The correlation is </a:t>
            </a:r>
            <a:r>
              <a:rPr lang="en-US" sz="1600" b="1" dirty="0">
                <a:latin typeface="Times New Roman" panose="02020603050405020304" pitchFamily="18" charset="0"/>
                <a:cs typeface="Times New Roman" panose="02020603050405020304" pitchFamily="18" charset="0"/>
              </a:rPr>
              <a:t>1.0</a:t>
            </a:r>
            <a:r>
              <a:rPr lang="en-US" sz="1600" dirty="0">
                <a:latin typeface="Times New Roman" panose="02020603050405020304" pitchFamily="18" charset="0"/>
                <a:cs typeface="Times New Roman" panose="02020603050405020304" pitchFamily="18" charset="0"/>
              </a:rPr>
              <a:t>, which is expected as any variable is perfectly correlated with itself.</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Glucose and Glucose:</a:t>
            </a:r>
            <a:r>
              <a:rPr lang="en-US" sz="1600" dirty="0">
                <a:latin typeface="Times New Roman" panose="02020603050405020304" pitchFamily="18" charset="0"/>
                <a:cs typeface="Times New Roman" panose="02020603050405020304" pitchFamily="18" charset="0"/>
              </a:rPr>
              <a:t> The correlation is also </a:t>
            </a:r>
            <a:r>
              <a:rPr lang="en-US" sz="1600" b="1" dirty="0">
                <a:latin typeface="Times New Roman" panose="02020603050405020304" pitchFamily="18" charset="0"/>
                <a:cs typeface="Times New Roman" panose="02020603050405020304" pitchFamily="18" charset="0"/>
              </a:rPr>
              <a:t>1.0</a:t>
            </a:r>
            <a:r>
              <a:rPr lang="en-US" sz="1600" dirty="0">
                <a:latin typeface="Times New Roman" panose="02020603050405020304" pitchFamily="18" charset="0"/>
                <a:cs typeface="Times New Roman" panose="02020603050405020304" pitchFamily="18" charset="0"/>
              </a:rPr>
              <a:t>, for the same reason.</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Age and Glucose:</a:t>
            </a:r>
            <a:r>
              <a:rPr lang="en-US" sz="1600" dirty="0">
                <a:latin typeface="Times New Roman" panose="02020603050405020304" pitchFamily="18" charset="0"/>
                <a:cs typeface="Times New Roman" panose="02020603050405020304" pitchFamily="18" charset="0"/>
              </a:rPr>
              <a:t> The correlation is a very weak </a:t>
            </a:r>
            <a:r>
              <a:rPr lang="en-US" sz="1600" b="1" dirty="0">
                <a:latin typeface="Times New Roman" panose="02020603050405020304" pitchFamily="18" charset="0"/>
                <a:cs typeface="Times New Roman" panose="02020603050405020304" pitchFamily="18" charset="0"/>
              </a:rPr>
              <a:t>-0.0083</a:t>
            </a:r>
            <a:r>
              <a:rPr lang="en-US" sz="1600" dirty="0">
                <a:latin typeface="Times New Roman" panose="02020603050405020304" pitchFamily="18" charset="0"/>
                <a:cs typeface="Times New Roman" panose="02020603050405020304" pitchFamily="18" charset="0"/>
              </a:rPr>
              <a:t>, indicating there is virtually no linear relationship between a person's age and their glucose level.</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Age and Diagnosis:</a:t>
            </a:r>
            <a:r>
              <a:rPr lang="en-US" sz="1600" dirty="0">
                <a:latin typeface="Times New Roman" panose="02020603050405020304" pitchFamily="18" charset="0"/>
                <a:cs typeface="Times New Roman" panose="02020603050405020304" pitchFamily="18" charset="0"/>
              </a:rPr>
              <a:t> The correlation is </a:t>
            </a:r>
            <a:r>
              <a:rPr lang="en-US" sz="1600" b="1" dirty="0">
                <a:latin typeface="Times New Roman" panose="02020603050405020304" pitchFamily="18" charset="0"/>
                <a:cs typeface="Times New Roman" panose="02020603050405020304" pitchFamily="18" charset="0"/>
              </a:rPr>
              <a:t>-0.0083</a:t>
            </a:r>
            <a:r>
              <a:rPr lang="en-US" sz="1600" dirty="0">
                <a:latin typeface="Times New Roman" panose="02020603050405020304" pitchFamily="18" charset="0"/>
                <a:cs typeface="Times New Roman" panose="02020603050405020304" pitchFamily="18" charset="0"/>
              </a:rPr>
              <a:t>, a very weak negative value. This suggests age is not a good linear predictor of whether a patient has sepsis.</a:t>
            </a:r>
            <a:br>
              <a:rPr lang="en-US" sz="1600"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Glucose and Diagnosis:</a:t>
            </a:r>
            <a:r>
              <a:rPr lang="en-US" sz="1600" dirty="0">
                <a:latin typeface="Times New Roman" panose="02020603050405020304" pitchFamily="18" charset="0"/>
                <a:cs typeface="Times New Roman" panose="02020603050405020304" pitchFamily="18" charset="0"/>
              </a:rPr>
              <a:t> The correlation is also </a:t>
            </a:r>
            <a:r>
              <a:rPr lang="en-US" sz="1600" b="1" dirty="0">
                <a:latin typeface="Times New Roman" panose="02020603050405020304" pitchFamily="18" charset="0"/>
                <a:cs typeface="Times New Roman" panose="02020603050405020304" pitchFamily="18" charset="0"/>
              </a:rPr>
              <a:t>-0.0083</a:t>
            </a:r>
            <a:r>
              <a:rPr lang="en-US" sz="1600" dirty="0">
                <a:latin typeface="Times New Roman" panose="02020603050405020304" pitchFamily="18" charset="0"/>
                <a:cs typeface="Times New Roman" panose="02020603050405020304" pitchFamily="18" charset="0"/>
              </a:rPr>
              <a:t>. This indicates that there's also no significant linear relationship between glucose levels and a sepsis diagnosis.</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In summary, none of the variables are strongly correlated with each other, meaning that for this dataset, </a:t>
            </a:r>
            <a:r>
              <a:rPr lang="en-US" sz="1600" b="1" dirty="0">
                <a:latin typeface="Times New Roman" panose="02020603050405020304" pitchFamily="18" charset="0"/>
                <a:cs typeface="Times New Roman" panose="02020603050405020304" pitchFamily="18" charset="0"/>
              </a:rPr>
              <a:t>age</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glucose</a:t>
            </a:r>
            <a:r>
              <a:rPr lang="en-US" sz="1600" dirty="0">
                <a:latin typeface="Times New Roman" panose="02020603050405020304" pitchFamily="18" charset="0"/>
                <a:cs typeface="Times New Roman" panose="02020603050405020304" pitchFamily="18" charset="0"/>
              </a:rPr>
              <a:t> are not reliable linear indicators for a </a:t>
            </a:r>
            <a:r>
              <a:rPr lang="en-US" sz="1600" b="1" dirty="0">
                <a:latin typeface="Times New Roman" panose="02020603050405020304" pitchFamily="18" charset="0"/>
                <a:cs typeface="Times New Roman" panose="02020603050405020304" pitchFamily="18" charset="0"/>
              </a:rPr>
              <a:t>sepsis</a:t>
            </a:r>
            <a:r>
              <a:rPr lang="en-US" sz="1600" dirty="0">
                <a:latin typeface="Times New Roman" panose="02020603050405020304" pitchFamily="18" charset="0"/>
                <a:cs typeface="Times New Roman" panose="02020603050405020304" pitchFamily="18" charset="0"/>
              </a:rPr>
              <a:t> diagnosis.</a:t>
            </a:r>
          </a:p>
          <a:p>
            <a:endParaRPr lang="en-US"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BE3935F-C3A3-F7E4-040C-7C46C56E5B93}"/>
              </a:ext>
            </a:extLst>
          </p:cNvPr>
          <p:cNvPicPr>
            <a:picLocks noChangeAspect="1"/>
          </p:cNvPicPr>
          <p:nvPr/>
        </p:nvPicPr>
        <p:blipFill>
          <a:blip r:embed="rId2"/>
          <a:stretch>
            <a:fillRect/>
          </a:stretch>
        </p:blipFill>
        <p:spPr>
          <a:xfrm>
            <a:off x="1140539" y="110067"/>
            <a:ext cx="7715593" cy="3174999"/>
          </a:xfrm>
          <a:prstGeom prst="rect">
            <a:avLst/>
          </a:prstGeom>
        </p:spPr>
      </p:pic>
    </p:spTree>
    <p:extLst>
      <p:ext uri="{BB962C8B-B14F-4D97-AF65-F5344CB8AC3E}">
        <p14:creationId xmlns:p14="http://schemas.microsoft.com/office/powerpoint/2010/main" val="3167557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E69BF6-7081-1F0D-EEB5-931A423F6827}"/>
              </a:ext>
            </a:extLst>
          </p:cNvPr>
          <p:cNvPicPr>
            <a:picLocks noChangeAspect="1"/>
          </p:cNvPicPr>
          <p:nvPr/>
        </p:nvPicPr>
        <p:blipFill>
          <a:blip r:embed="rId2"/>
          <a:srcRect r="15375"/>
          <a:stretch>
            <a:fillRect/>
          </a:stretch>
        </p:blipFill>
        <p:spPr>
          <a:xfrm>
            <a:off x="283467" y="665921"/>
            <a:ext cx="6947453" cy="3468757"/>
          </a:xfrm>
          <a:prstGeom prst="rect">
            <a:avLst/>
          </a:prstGeom>
        </p:spPr>
      </p:pic>
      <p:pic>
        <p:nvPicPr>
          <p:cNvPr id="3" name="Picture 2">
            <a:extLst>
              <a:ext uri="{FF2B5EF4-FFF2-40B4-BE49-F238E27FC236}">
                <a16:creationId xmlns:a16="http://schemas.microsoft.com/office/drawing/2014/main" id="{8644299D-9472-73DB-0AEB-0A44C6D12E47}"/>
              </a:ext>
            </a:extLst>
          </p:cNvPr>
          <p:cNvPicPr>
            <a:picLocks noChangeAspect="1"/>
          </p:cNvPicPr>
          <p:nvPr/>
        </p:nvPicPr>
        <p:blipFill>
          <a:blip r:embed="rId3"/>
          <a:stretch>
            <a:fillRect/>
          </a:stretch>
        </p:blipFill>
        <p:spPr>
          <a:xfrm>
            <a:off x="229006" y="4134678"/>
            <a:ext cx="7056377" cy="2653748"/>
          </a:xfrm>
          <a:prstGeom prst="rect">
            <a:avLst/>
          </a:prstGeom>
        </p:spPr>
      </p:pic>
      <p:sp>
        <p:nvSpPr>
          <p:cNvPr id="4" name="TextBox 3">
            <a:extLst>
              <a:ext uri="{FF2B5EF4-FFF2-40B4-BE49-F238E27FC236}">
                <a16:creationId xmlns:a16="http://schemas.microsoft.com/office/drawing/2014/main" id="{691FC829-66C3-5517-3DD7-D42BFF585601}"/>
              </a:ext>
            </a:extLst>
          </p:cNvPr>
          <p:cNvSpPr txBox="1"/>
          <p:nvPr/>
        </p:nvSpPr>
        <p:spPr>
          <a:xfrm>
            <a:off x="283467" y="69574"/>
            <a:ext cx="4586908" cy="461665"/>
          </a:xfrm>
          <a:prstGeom prst="rect">
            <a:avLst/>
          </a:prstGeom>
          <a:noFill/>
        </p:spPr>
        <p:txBody>
          <a:bodyPr wrap="square">
            <a:spAutoFit/>
          </a:bodyPr>
          <a:lstStyle/>
          <a:p>
            <a:r>
              <a:rPr lang="en-US" sz="2400" b="1" dirty="0">
                <a:solidFill>
                  <a:srgbClr val="002060"/>
                </a:solidFill>
                <a:latin typeface="Times New Roman" panose="02020603050405020304" pitchFamily="18" charset="0"/>
                <a:cs typeface="Times New Roman" panose="02020603050405020304" pitchFamily="18" charset="0"/>
              </a:rPr>
              <a:t>Confusion Matrix &amp; Regression</a:t>
            </a:r>
          </a:p>
        </p:txBody>
      </p:sp>
    </p:spTree>
    <p:extLst>
      <p:ext uri="{BB962C8B-B14F-4D97-AF65-F5344CB8AC3E}">
        <p14:creationId xmlns:p14="http://schemas.microsoft.com/office/powerpoint/2010/main" val="1929815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B3507391-965D-8785-D59F-FBA580EFA66E}"/>
              </a:ext>
            </a:extLst>
          </p:cNvPr>
          <p:cNvPicPr>
            <a:picLocks noChangeAspect="1"/>
          </p:cNvPicPr>
          <p:nvPr/>
        </p:nvPicPr>
        <p:blipFill>
          <a:blip r:embed="rId2"/>
          <a:stretch>
            <a:fillRect/>
          </a:stretch>
        </p:blipFill>
        <p:spPr>
          <a:xfrm>
            <a:off x="536713" y="168965"/>
            <a:ext cx="6546593" cy="4472609"/>
          </a:xfrm>
          <a:prstGeom prst="rect">
            <a:avLst/>
          </a:prstGeom>
        </p:spPr>
      </p:pic>
      <p:pic>
        <p:nvPicPr>
          <p:cNvPr id="3" name="Picture 2">
            <a:extLst>
              <a:ext uri="{FF2B5EF4-FFF2-40B4-BE49-F238E27FC236}">
                <a16:creationId xmlns:a16="http://schemas.microsoft.com/office/drawing/2014/main" id="{12D80244-75F5-45ED-1B7C-DF691AEE3334}"/>
              </a:ext>
            </a:extLst>
          </p:cNvPr>
          <p:cNvPicPr>
            <a:picLocks noChangeAspect="1"/>
          </p:cNvPicPr>
          <p:nvPr/>
        </p:nvPicPr>
        <p:blipFill>
          <a:blip r:embed="rId3"/>
          <a:stretch>
            <a:fillRect/>
          </a:stretch>
        </p:blipFill>
        <p:spPr>
          <a:xfrm>
            <a:off x="536713" y="4641574"/>
            <a:ext cx="6546594" cy="1908313"/>
          </a:xfrm>
          <a:prstGeom prst="rect">
            <a:avLst/>
          </a:prstGeom>
        </p:spPr>
      </p:pic>
    </p:spTree>
    <p:extLst>
      <p:ext uri="{BB962C8B-B14F-4D97-AF65-F5344CB8AC3E}">
        <p14:creationId xmlns:p14="http://schemas.microsoft.com/office/powerpoint/2010/main" val="2670369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No description has been provided for this image">
            <a:extLst>
              <a:ext uri="{FF2B5EF4-FFF2-40B4-BE49-F238E27FC236}">
                <a16:creationId xmlns:a16="http://schemas.microsoft.com/office/drawing/2014/main" id="{3C5DD16C-01DE-20D6-D6AD-480F2AD95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41" y="1"/>
            <a:ext cx="7901607" cy="43034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7D8E49-21FD-2473-6D7B-D812B5FDE26B}"/>
              </a:ext>
            </a:extLst>
          </p:cNvPr>
          <p:cNvSpPr txBox="1"/>
          <p:nvPr/>
        </p:nvSpPr>
        <p:spPr>
          <a:xfrm>
            <a:off x="407502" y="4303454"/>
            <a:ext cx="9803297" cy="2308324"/>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Interpretation: </a:t>
            </a:r>
            <a:r>
              <a:rPr lang="en-US" sz="1600" dirty="0">
                <a:latin typeface="Times New Roman" panose="02020603050405020304" pitchFamily="18" charset="0"/>
                <a:cs typeface="Times New Roman" panose="02020603050405020304" pitchFamily="18" charset="0"/>
              </a:rPr>
              <a:t>The confusion matrix shows that the logistic regression model achieves high accuracy in predicting non-sepsis patients but struggles to correctly classify true sepsis cases due to class imbalance. This indicates that while the model is reliable at identifying healthy patients, it misses many actual sepsis cases, limiting clinical usefulness. The linear regression between Age and Sepsis produced a nearly flat line (𝑦=0.0001𝑋+0.0607y=0.0001X+0.0607), showing that age alone is not a strong predictor of sepsis. Similarly, the regression of Age vs Glucose (𝑦=−0.01𝑋+106.61y=−0.01X+106.61) shows only a very weak negative trend, with glucose values scattered across all ages. Overall, both analyses highlight that single variables such as age or glucose have little predictive power, and more features must be included to build a stronger sepsis prediction model.</a:t>
            </a:r>
          </a:p>
        </p:txBody>
      </p:sp>
    </p:spTree>
    <p:extLst>
      <p:ext uri="{BB962C8B-B14F-4D97-AF65-F5344CB8AC3E}">
        <p14:creationId xmlns:p14="http://schemas.microsoft.com/office/powerpoint/2010/main" val="2963502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8616-7376-E682-60EC-FABB863A1E6E}"/>
              </a:ext>
            </a:extLst>
          </p:cNvPr>
          <p:cNvSpPr txBox="1">
            <a:spLocks/>
          </p:cNvSpPr>
          <p:nvPr/>
        </p:nvSpPr>
        <p:spPr>
          <a:xfrm>
            <a:off x="986972" y="600891"/>
            <a:ext cx="6447501" cy="1320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KNN &amp; Naive Bayes</a:t>
            </a:r>
          </a:p>
          <a:p>
            <a:endParaRPr lang="en-US" sz="2400" b="1" dirty="0">
              <a:solidFill>
                <a:srgbClr val="002060"/>
              </a:solidFill>
              <a:latin typeface="Times New Roman" panose="02020603050405020304" pitchFamily="18" charset="0"/>
              <a:cs typeface="Times New Roman" panose="02020603050405020304" pitchFamily="18" charset="0"/>
            </a:endParaRPr>
          </a:p>
          <a:p>
            <a:r>
              <a:rPr lang="en-US" sz="1800" dirty="0">
                <a:solidFill>
                  <a:srgbClr val="002060"/>
                </a:solidFill>
                <a:latin typeface="Times New Roman" panose="02020603050405020304" pitchFamily="18" charset="0"/>
                <a:cs typeface="Times New Roman" panose="02020603050405020304" pitchFamily="18" charset="0"/>
              </a:rPr>
              <a:t>Feature Selection and Target column</a:t>
            </a:r>
          </a:p>
        </p:txBody>
      </p:sp>
      <p:pic>
        <p:nvPicPr>
          <p:cNvPr id="3" name="Content Placeholder 4" descr="A screenshot of a computer&#10;&#10;AI-generated content may be incorrect.">
            <a:extLst>
              <a:ext uri="{FF2B5EF4-FFF2-40B4-BE49-F238E27FC236}">
                <a16:creationId xmlns:a16="http://schemas.microsoft.com/office/drawing/2014/main" id="{056C7075-8A58-7118-A31D-0829630CA55F}"/>
              </a:ext>
            </a:extLst>
          </p:cNvPr>
          <p:cNvPicPr>
            <a:picLocks noChangeAspect="1"/>
          </p:cNvPicPr>
          <p:nvPr/>
        </p:nvPicPr>
        <p:blipFill>
          <a:blip r:embed="rId2"/>
          <a:srcRect l="10884" t="30092" r="55509" b="35396"/>
          <a:stretch>
            <a:fillRect/>
          </a:stretch>
        </p:blipFill>
        <p:spPr>
          <a:xfrm>
            <a:off x="613105" y="2159331"/>
            <a:ext cx="3962467" cy="2288908"/>
          </a:xfrm>
          <a:prstGeom prst="rect">
            <a:avLst/>
          </a:prstGeom>
        </p:spPr>
      </p:pic>
      <p:sp>
        <p:nvSpPr>
          <p:cNvPr id="4" name="TextBox 3">
            <a:extLst>
              <a:ext uri="{FF2B5EF4-FFF2-40B4-BE49-F238E27FC236}">
                <a16:creationId xmlns:a16="http://schemas.microsoft.com/office/drawing/2014/main" id="{AA7C4866-CD9D-B824-AC71-0D7B9115C11B}"/>
              </a:ext>
            </a:extLst>
          </p:cNvPr>
          <p:cNvSpPr txBox="1"/>
          <p:nvPr/>
        </p:nvSpPr>
        <p:spPr>
          <a:xfrm>
            <a:off x="4812029" y="2160589"/>
            <a:ext cx="5500371" cy="3880773"/>
          </a:xfrm>
          <a:prstGeom prst="rect">
            <a:avLst/>
          </a:prstGeom>
        </p:spPr>
        <p:txBody>
          <a:bodyPr vert="horz" lIns="91440" tIns="45720" rIns="91440" bIns="45720" rtlCol="0">
            <a:noAutofit/>
          </a:bodyPr>
          <a:lstStyle/>
          <a:p>
            <a:pPr>
              <a:spcBef>
                <a:spcPts val="1000"/>
              </a:spcBef>
              <a:buClr>
                <a:schemeClr val="accent1"/>
              </a:buClr>
              <a:buSzPct val="80000"/>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In this step, we performed classification to predict the likelihood of </a:t>
            </a: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Sepsis</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using two selected features.</a:t>
            </a:r>
          </a:p>
          <a:p>
            <a:pPr>
              <a:spcBef>
                <a:spcPts val="1000"/>
              </a:spcBef>
              <a:buClr>
                <a:schemeClr val="accent1"/>
              </a:buClr>
              <a:buSzPct val="80000"/>
            </a:pP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Selected Features:</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age, glucose</a:t>
            </a:r>
          </a:p>
          <a:p>
            <a:pPr>
              <a:spcBef>
                <a:spcPts val="1000"/>
              </a:spcBef>
              <a:buClr>
                <a:schemeClr val="accent1"/>
              </a:buClr>
              <a:buSzPct val="80000"/>
            </a:pP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Target Column:</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2000" dirty="0" err="1">
                <a:solidFill>
                  <a:schemeClr val="tx1">
                    <a:lumMod val="75000"/>
                    <a:lumOff val="25000"/>
                  </a:schemeClr>
                </a:solidFill>
                <a:latin typeface="Times New Roman" panose="02020603050405020304" pitchFamily="18" charset="0"/>
                <a:cs typeface="Times New Roman" panose="02020603050405020304" pitchFamily="18" charset="0"/>
              </a:rPr>
              <a:t>Sepsis_flag</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(1 = Sepsis, 0 = No Sepsis)</a:t>
            </a:r>
          </a:p>
          <a:p>
            <a:pPr>
              <a:spcBef>
                <a:spcPts val="1000"/>
              </a:spcBef>
              <a:buClr>
                <a:schemeClr val="accent1"/>
              </a:buClr>
              <a:buSzPct val="80000"/>
            </a:pP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Train-Test Split:</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70% training, 30% testing</a:t>
            </a:r>
          </a:p>
          <a:p>
            <a:pPr>
              <a:spcBef>
                <a:spcPts val="1000"/>
              </a:spcBef>
              <a:buClr>
                <a:schemeClr val="accent1"/>
              </a:buClr>
              <a:buSzPct val="80000"/>
            </a:pPr>
            <a:r>
              <a:rPr lang="en-US" sz="2000" b="1" dirty="0">
                <a:solidFill>
                  <a:schemeClr val="tx1">
                    <a:lumMod val="75000"/>
                    <a:lumOff val="25000"/>
                  </a:schemeClr>
                </a:solidFill>
                <a:latin typeface="Times New Roman" panose="02020603050405020304" pitchFamily="18" charset="0"/>
                <a:cs typeface="Times New Roman" panose="02020603050405020304" pitchFamily="18" charset="0"/>
              </a:rPr>
              <a:t>Data Preprocessing:</a:t>
            </a: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Standardized using StandardScaler</a:t>
            </a:r>
          </a:p>
          <a:p>
            <a:pPr>
              <a:spcBef>
                <a:spcPts val="1000"/>
              </a:spcBef>
              <a:buClr>
                <a:schemeClr val="accent1"/>
              </a:buClr>
              <a:buSzPct val="80000"/>
              <a:buFont typeface="Wingdings 3" charset="2"/>
              <a:buChar char=""/>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9318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EBAC-B491-2092-BA70-B109BACA7988}"/>
              </a:ext>
            </a:extLst>
          </p:cNvPr>
          <p:cNvSpPr txBox="1">
            <a:spLocks/>
          </p:cNvSpPr>
          <p:nvPr/>
        </p:nvSpPr>
        <p:spPr>
          <a:xfrm>
            <a:off x="984068" y="515783"/>
            <a:ext cx="6347713" cy="4591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Classifying the Data using KNN Method</a:t>
            </a:r>
          </a:p>
        </p:txBody>
      </p:sp>
      <p:pic>
        <p:nvPicPr>
          <p:cNvPr id="3" name="Content Placeholder 4">
            <a:extLst>
              <a:ext uri="{FF2B5EF4-FFF2-40B4-BE49-F238E27FC236}">
                <a16:creationId xmlns:a16="http://schemas.microsoft.com/office/drawing/2014/main" id="{23726825-9A84-6307-0D44-C755BA7F5F86}"/>
              </a:ext>
            </a:extLst>
          </p:cNvPr>
          <p:cNvPicPr>
            <a:picLocks noChangeAspect="1"/>
          </p:cNvPicPr>
          <p:nvPr/>
        </p:nvPicPr>
        <p:blipFill>
          <a:blip r:embed="rId2"/>
          <a:srcRect l="10723" t="36290" r="42706" b="38526"/>
          <a:stretch>
            <a:fillRect/>
          </a:stretch>
        </p:blipFill>
        <p:spPr>
          <a:xfrm>
            <a:off x="609599" y="941551"/>
            <a:ext cx="5699761" cy="2274495"/>
          </a:xfrm>
          <a:prstGeom prst="rect">
            <a:avLst/>
          </a:prstGeom>
        </p:spPr>
      </p:pic>
      <p:pic>
        <p:nvPicPr>
          <p:cNvPr id="4" name="Picture 3">
            <a:extLst>
              <a:ext uri="{FF2B5EF4-FFF2-40B4-BE49-F238E27FC236}">
                <a16:creationId xmlns:a16="http://schemas.microsoft.com/office/drawing/2014/main" id="{2F846A8E-4F8A-385D-1451-B97EDF9B8394}"/>
              </a:ext>
            </a:extLst>
          </p:cNvPr>
          <p:cNvPicPr>
            <a:picLocks noChangeAspect="1"/>
          </p:cNvPicPr>
          <p:nvPr/>
        </p:nvPicPr>
        <p:blipFill>
          <a:blip r:embed="rId3"/>
          <a:srcRect l="14885" t="40618" r="38444" b="41407"/>
          <a:stretch>
            <a:fillRect/>
          </a:stretch>
        </p:blipFill>
        <p:spPr>
          <a:xfrm>
            <a:off x="6342424" y="745365"/>
            <a:ext cx="5849576" cy="1492356"/>
          </a:xfrm>
          <a:prstGeom prst="rect">
            <a:avLst/>
          </a:prstGeom>
        </p:spPr>
      </p:pic>
      <p:sp>
        <p:nvSpPr>
          <p:cNvPr id="5" name="Title 1">
            <a:extLst>
              <a:ext uri="{FF2B5EF4-FFF2-40B4-BE49-F238E27FC236}">
                <a16:creationId xmlns:a16="http://schemas.microsoft.com/office/drawing/2014/main" id="{781B7F9C-9C22-D555-BD79-6040C54CFD6C}"/>
              </a:ext>
            </a:extLst>
          </p:cNvPr>
          <p:cNvSpPr txBox="1">
            <a:spLocks/>
          </p:cNvSpPr>
          <p:nvPr/>
        </p:nvSpPr>
        <p:spPr>
          <a:xfrm>
            <a:off x="609599" y="3287031"/>
            <a:ext cx="6177460" cy="3959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002060"/>
                </a:solidFill>
                <a:latin typeface="Times New Roman" panose="02020603050405020304" pitchFamily="18" charset="0"/>
                <a:cs typeface="Times New Roman" panose="02020603050405020304" pitchFamily="18" charset="0"/>
              </a:rPr>
              <a:t>KNN Classification Scatter Plot</a:t>
            </a:r>
          </a:p>
        </p:txBody>
      </p:sp>
      <p:sp>
        <p:nvSpPr>
          <p:cNvPr id="6" name="TextBox 5">
            <a:extLst>
              <a:ext uri="{FF2B5EF4-FFF2-40B4-BE49-F238E27FC236}">
                <a16:creationId xmlns:a16="http://schemas.microsoft.com/office/drawing/2014/main" id="{E92B2E81-D14D-9B6A-9774-A4313C71D43D}"/>
              </a:ext>
            </a:extLst>
          </p:cNvPr>
          <p:cNvSpPr txBox="1"/>
          <p:nvPr/>
        </p:nvSpPr>
        <p:spPr>
          <a:xfrm>
            <a:off x="626131" y="3429000"/>
            <a:ext cx="5469869" cy="374932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000"/>
              </a:spcBef>
              <a:buClr>
                <a:schemeClr val="accent1"/>
              </a:buClr>
              <a:buSzPct val="80000"/>
              <a:buFont typeface="Wingdings 3" charset="2"/>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X-axis: Age (standardized)</a:t>
            </a:r>
          </a:p>
          <a:p>
            <a:pPr>
              <a:spcBef>
                <a:spcPts val="1000"/>
              </a:spcBef>
              <a:buClr>
                <a:schemeClr val="accent1"/>
              </a:buClr>
              <a:buSzPct val="80000"/>
              <a:buFont typeface="Wingdings 3" charset="2"/>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 Y-axis: Glucose (standardized)</a:t>
            </a:r>
          </a:p>
          <a:p>
            <a:pPr>
              <a:spcBef>
                <a:spcPts val="1000"/>
              </a:spcBef>
              <a:buClr>
                <a:schemeClr val="accent1"/>
              </a:buClr>
              <a:buSzPct val="80000"/>
              <a:buFont typeface="Wingdings 3" charset="2"/>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The points are colored based on predicted class</a:t>
            </a:r>
          </a:p>
          <a:p>
            <a:pPr>
              <a:spcBef>
                <a:spcPts val="1000"/>
              </a:spcBef>
              <a:buClr>
                <a:schemeClr val="accent1"/>
              </a:buClr>
              <a:buSzPct val="80000"/>
              <a:buFont typeface="Wingdings 3" charset="2"/>
              <a:buChar char=""/>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7" name="Content Placeholder 6" descr="A screenshot of a computer screen&#10;&#10;AI-generated content may be incorrect.">
            <a:extLst>
              <a:ext uri="{FF2B5EF4-FFF2-40B4-BE49-F238E27FC236}">
                <a16:creationId xmlns:a16="http://schemas.microsoft.com/office/drawing/2014/main" id="{DB25911D-7E62-BA0E-0B2E-053BF2867966}"/>
              </a:ext>
            </a:extLst>
          </p:cNvPr>
          <p:cNvPicPr>
            <a:picLocks noChangeAspect="1"/>
          </p:cNvPicPr>
          <p:nvPr/>
        </p:nvPicPr>
        <p:blipFill>
          <a:blip r:embed="rId4"/>
          <a:srcRect l="13604" t="28470" r="48307" b="11497"/>
          <a:stretch>
            <a:fillRect/>
          </a:stretch>
        </p:blipFill>
        <p:spPr>
          <a:xfrm>
            <a:off x="6787059" y="2598167"/>
            <a:ext cx="4418128" cy="3916978"/>
          </a:xfrm>
          <a:prstGeom prst="rect">
            <a:avLst/>
          </a:prstGeom>
        </p:spPr>
      </p:pic>
    </p:spTree>
    <p:extLst>
      <p:ext uri="{BB962C8B-B14F-4D97-AF65-F5344CB8AC3E}">
        <p14:creationId xmlns:p14="http://schemas.microsoft.com/office/powerpoint/2010/main" val="3838337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9260-4848-D417-C19A-48287376D2F0}"/>
              </a:ext>
            </a:extLst>
          </p:cNvPr>
          <p:cNvSpPr txBox="1">
            <a:spLocks/>
          </p:cNvSpPr>
          <p:nvPr/>
        </p:nvSpPr>
        <p:spPr>
          <a:xfrm>
            <a:off x="127000" y="164201"/>
            <a:ext cx="10143067" cy="8094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Classifying the Data using Naïve Bayes Method</a:t>
            </a:r>
          </a:p>
        </p:txBody>
      </p:sp>
      <p:pic>
        <p:nvPicPr>
          <p:cNvPr id="3" name="Content Placeholder 5">
            <a:extLst>
              <a:ext uri="{FF2B5EF4-FFF2-40B4-BE49-F238E27FC236}">
                <a16:creationId xmlns:a16="http://schemas.microsoft.com/office/drawing/2014/main" id="{25899DC7-39D7-7BB2-3F83-E676B647F27D}"/>
              </a:ext>
            </a:extLst>
          </p:cNvPr>
          <p:cNvPicPr>
            <a:picLocks noChangeAspect="1"/>
          </p:cNvPicPr>
          <p:nvPr/>
        </p:nvPicPr>
        <p:blipFill>
          <a:blip r:embed="rId2"/>
          <a:srcRect l="11001" t="33506" r="38444" b="42198"/>
          <a:stretch>
            <a:fillRect/>
          </a:stretch>
        </p:blipFill>
        <p:spPr>
          <a:xfrm>
            <a:off x="127001" y="660400"/>
            <a:ext cx="5969000" cy="1878182"/>
          </a:xfrm>
          <a:prstGeom prst="rect">
            <a:avLst/>
          </a:prstGeom>
        </p:spPr>
      </p:pic>
      <p:pic>
        <p:nvPicPr>
          <p:cNvPr id="4" name="Picture 3">
            <a:extLst>
              <a:ext uri="{FF2B5EF4-FFF2-40B4-BE49-F238E27FC236}">
                <a16:creationId xmlns:a16="http://schemas.microsoft.com/office/drawing/2014/main" id="{D1EA380F-72C7-FAC7-8B4F-00952C84ED35}"/>
              </a:ext>
            </a:extLst>
          </p:cNvPr>
          <p:cNvPicPr>
            <a:picLocks noChangeAspect="1"/>
          </p:cNvPicPr>
          <p:nvPr/>
        </p:nvPicPr>
        <p:blipFill>
          <a:blip r:embed="rId3"/>
          <a:srcRect l="14778" t="29556" r="39667" b="51679"/>
          <a:stretch>
            <a:fillRect/>
          </a:stretch>
        </p:blipFill>
        <p:spPr>
          <a:xfrm>
            <a:off x="6095999" y="660398"/>
            <a:ext cx="5849631" cy="1878183"/>
          </a:xfrm>
          <a:prstGeom prst="rect">
            <a:avLst/>
          </a:prstGeom>
        </p:spPr>
      </p:pic>
      <p:sp>
        <p:nvSpPr>
          <p:cNvPr id="5" name="Title 1">
            <a:extLst>
              <a:ext uri="{FF2B5EF4-FFF2-40B4-BE49-F238E27FC236}">
                <a16:creationId xmlns:a16="http://schemas.microsoft.com/office/drawing/2014/main" id="{87A17788-B586-CF4A-4D7E-DFB1D68300C2}"/>
              </a:ext>
            </a:extLst>
          </p:cNvPr>
          <p:cNvSpPr txBox="1">
            <a:spLocks/>
          </p:cNvSpPr>
          <p:nvPr/>
        </p:nvSpPr>
        <p:spPr>
          <a:xfrm>
            <a:off x="651932" y="3259667"/>
            <a:ext cx="5014185" cy="59425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rgbClr val="002060"/>
                </a:solidFill>
                <a:latin typeface="Times New Roman" panose="02020603050405020304" pitchFamily="18" charset="0"/>
                <a:cs typeface="Times New Roman" panose="02020603050405020304" pitchFamily="18" charset="0"/>
              </a:rPr>
              <a:t>Naïve Bayes Classification Scatter Plot</a:t>
            </a:r>
          </a:p>
        </p:txBody>
      </p:sp>
      <p:sp>
        <p:nvSpPr>
          <p:cNvPr id="6" name="TextBox 5">
            <a:extLst>
              <a:ext uri="{FF2B5EF4-FFF2-40B4-BE49-F238E27FC236}">
                <a16:creationId xmlns:a16="http://schemas.microsoft.com/office/drawing/2014/main" id="{9C25FD0C-0D99-4CEA-6F31-9B4950A76AEF}"/>
              </a:ext>
            </a:extLst>
          </p:cNvPr>
          <p:cNvSpPr txBox="1"/>
          <p:nvPr/>
        </p:nvSpPr>
        <p:spPr>
          <a:xfrm>
            <a:off x="651932" y="3853923"/>
            <a:ext cx="4631267" cy="2158830"/>
          </a:xfrm>
          <a:prstGeom prst="rect">
            <a:avLst/>
          </a:prstGeom>
        </p:spPr>
        <p:txBody>
          <a:bodyPr vert="horz" lIns="91440" tIns="45720" rIns="91440" bIns="45720" rtlCol="0">
            <a:normAutofit/>
          </a:bodyPr>
          <a:lstStyle/>
          <a:p>
            <a:pPr marL="285750" indent="-285750">
              <a:spcBef>
                <a:spcPts val="1000"/>
              </a:spcBef>
              <a:buClr>
                <a:schemeClr val="accent1"/>
              </a:buClr>
              <a:buSzPct val="80000"/>
              <a:buFont typeface="Wingdings 3" charset="2"/>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X-axis: Age (standardized)</a:t>
            </a:r>
          </a:p>
          <a:p>
            <a:pPr marL="285750" indent="-285750">
              <a:spcBef>
                <a:spcPts val="1000"/>
              </a:spcBef>
              <a:buClr>
                <a:schemeClr val="accent1"/>
              </a:buClr>
              <a:buSzPct val="80000"/>
              <a:buFont typeface="Wingdings 3" charset="2"/>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Y-axis: Glucose (standardized)</a:t>
            </a:r>
          </a:p>
          <a:p>
            <a:pPr marL="285750" indent="-285750">
              <a:spcBef>
                <a:spcPts val="1000"/>
              </a:spcBef>
              <a:buClr>
                <a:schemeClr val="accent1"/>
              </a:buClr>
              <a:buSzPct val="80000"/>
              <a:buFont typeface="Wingdings 3" charset="2"/>
              <a:buChar char=""/>
            </a:pPr>
            <a:r>
              <a:rPr lang="en-US" sz="2000" dirty="0">
                <a:solidFill>
                  <a:schemeClr val="tx1">
                    <a:lumMod val="75000"/>
                    <a:lumOff val="25000"/>
                  </a:schemeClr>
                </a:solidFill>
                <a:latin typeface="Times New Roman" panose="02020603050405020304" pitchFamily="18" charset="0"/>
                <a:cs typeface="Times New Roman" panose="02020603050405020304" pitchFamily="18" charset="0"/>
              </a:rPr>
              <a:t>Points colored based on predicted class</a:t>
            </a:r>
          </a:p>
          <a:p>
            <a:pPr>
              <a:spcBef>
                <a:spcPts val="1000"/>
              </a:spcBef>
              <a:buClr>
                <a:schemeClr val="accent1"/>
              </a:buClr>
              <a:buSzPct val="80000"/>
              <a:buFont typeface="Wingdings 3" charset="2"/>
              <a:buChar char=""/>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7" name="Picture 6" descr="A screenshot of a computer&#10;&#10;AI-generated content may be incorrect.">
            <a:extLst>
              <a:ext uri="{FF2B5EF4-FFF2-40B4-BE49-F238E27FC236}">
                <a16:creationId xmlns:a16="http://schemas.microsoft.com/office/drawing/2014/main" id="{7DACB32F-CFEE-8986-8499-8A31971150A7}"/>
              </a:ext>
            </a:extLst>
          </p:cNvPr>
          <p:cNvPicPr>
            <a:picLocks noChangeAspect="1"/>
          </p:cNvPicPr>
          <p:nvPr/>
        </p:nvPicPr>
        <p:blipFill>
          <a:blip r:embed="rId4"/>
          <a:srcRect l="14001" t="30346" r="46333" b="11382"/>
          <a:stretch>
            <a:fillRect/>
          </a:stretch>
        </p:blipFill>
        <p:spPr>
          <a:xfrm>
            <a:off x="6525884" y="2726598"/>
            <a:ext cx="4538735" cy="3750581"/>
          </a:xfrm>
          <a:prstGeom prst="rect">
            <a:avLst/>
          </a:prstGeom>
        </p:spPr>
      </p:pic>
    </p:spTree>
    <p:extLst>
      <p:ext uri="{BB962C8B-B14F-4D97-AF65-F5344CB8AC3E}">
        <p14:creationId xmlns:p14="http://schemas.microsoft.com/office/powerpoint/2010/main" val="2249504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6A43C71-F563-772E-F818-75DF2762E7F3}"/>
              </a:ext>
            </a:extLst>
          </p:cNvPr>
          <p:cNvSpPr txBox="1">
            <a:spLocks/>
          </p:cNvSpPr>
          <p:nvPr/>
        </p:nvSpPr>
        <p:spPr>
          <a:xfrm>
            <a:off x="746546" y="537996"/>
            <a:ext cx="3678619" cy="6349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400" b="1" dirty="0">
                <a:solidFill>
                  <a:srgbClr val="002060"/>
                </a:solidFill>
                <a:latin typeface="Times New Roman" panose="02020603050405020304" pitchFamily="18" charset="0"/>
                <a:cs typeface="Times New Roman" panose="02020603050405020304" pitchFamily="18" charset="0"/>
              </a:rPr>
              <a:t>Accuracy of the models</a:t>
            </a:r>
          </a:p>
        </p:txBody>
      </p:sp>
      <p:pic>
        <p:nvPicPr>
          <p:cNvPr id="29" name="Content Placeholder 6" descr="A screenshot of a computer&#10;&#10;AI-generated content may be incorrect.">
            <a:extLst>
              <a:ext uri="{FF2B5EF4-FFF2-40B4-BE49-F238E27FC236}">
                <a16:creationId xmlns:a16="http://schemas.microsoft.com/office/drawing/2014/main" id="{DC180369-A3BB-C148-B596-84A090D3B846}"/>
              </a:ext>
            </a:extLst>
          </p:cNvPr>
          <p:cNvPicPr>
            <a:picLocks noChangeAspect="1"/>
          </p:cNvPicPr>
          <p:nvPr/>
        </p:nvPicPr>
        <p:blipFill>
          <a:blip r:embed="rId2"/>
          <a:srcRect l="10000" t="61555" r="58000" b="10000"/>
          <a:stretch>
            <a:fillRect/>
          </a:stretch>
        </p:blipFill>
        <p:spPr>
          <a:xfrm>
            <a:off x="659625" y="1709407"/>
            <a:ext cx="5828261" cy="2914187"/>
          </a:xfrm>
          <a:prstGeom prst="rect">
            <a:avLst/>
          </a:prstGeom>
        </p:spPr>
      </p:pic>
      <p:pic>
        <p:nvPicPr>
          <p:cNvPr id="28" name="Content Placeholder 7" descr="A screenshot of a computer&#10;&#10;AI-generated content may be incorrect.">
            <a:extLst>
              <a:ext uri="{FF2B5EF4-FFF2-40B4-BE49-F238E27FC236}">
                <a16:creationId xmlns:a16="http://schemas.microsoft.com/office/drawing/2014/main" id="{4682B767-6156-E2FC-7E79-CBFB51E86F09}"/>
              </a:ext>
            </a:extLst>
          </p:cNvPr>
          <p:cNvPicPr>
            <a:picLocks noChangeAspect="1"/>
          </p:cNvPicPr>
          <p:nvPr/>
        </p:nvPicPr>
        <p:blipFill>
          <a:blip r:embed="rId3"/>
          <a:srcRect l="9445" t="58988" r="58333" b="12227"/>
          <a:stretch>
            <a:fillRect/>
          </a:stretch>
        </p:blipFill>
        <p:spPr>
          <a:xfrm>
            <a:off x="6182505" y="3166501"/>
            <a:ext cx="5828261" cy="2928703"/>
          </a:xfrm>
          <a:prstGeom prst="rect">
            <a:avLst/>
          </a:prstGeom>
        </p:spPr>
      </p:pic>
    </p:spTree>
    <p:extLst>
      <p:ext uri="{BB962C8B-B14F-4D97-AF65-F5344CB8AC3E}">
        <p14:creationId xmlns:p14="http://schemas.microsoft.com/office/powerpoint/2010/main" val="1750018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EE00F-9EFB-EAF6-063C-FBC407DF5976}"/>
              </a:ext>
            </a:extLst>
          </p:cNvPr>
          <p:cNvSpPr txBox="1">
            <a:spLocks/>
          </p:cNvSpPr>
          <p:nvPr/>
        </p:nvSpPr>
        <p:spPr>
          <a:xfrm>
            <a:off x="804672" y="121781"/>
            <a:ext cx="4766330" cy="5991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b="1" kern="1200" dirty="0">
                <a:solidFill>
                  <a:srgbClr val="002060"/>
                </a:solidFill>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1FAB4113-F658-5847-0408-D040C112B9F5}"/>
              </a:ext>
            </a:extLst>
          </p:cNvPr>
          <p:cNvSpPr txBox="1">
            <a:spLocks/>
          </p:cNvSpPr>
          <p:nvPr/>
        </p:nvSpPr>
        <p:spPr>
          <a:xfrm>
            <a:off x="804672" y="720906"/>
            <a:ext cx="5291328" cy="601531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tx2"/>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Introduction</a:t>
            </a:r>
          </a:p>
          <a:p>
            <a:r>
              <a:rPr lang="en-US" sz="2000" dirty="0">
                <a:latin typeface="Times New Roman" panose="02020603050405020304" pitchFamily="18" charset="0"/>
                <a:cs typeface="Times New Roman" panose="02020603050405020304" pitchFamily="18" charset="0"/>
              </a:rPr>
              <a:t> Data Description</a:t>
            </a:r>
          </a:p>
          <a:p>
            <a:r>
              <a:rPr lang="en-US" sz="2000" dirty="0">
                <a:latin typeface="Times New Roman" panose="02020603050405020304" pitchFamily="18" charset="0"/>
                <a:cs typeface="Times New Roman" panose="02020603050405020304" pitchFamily="18" charset="0"/>
              </a:rPr>
              <a:t> Data Attributes</a:t>
            </a:r>
          </a:p>
          <a:p>
            <a:r>
              <a:rPr lang="en-US" sz="2000" dirty="0">
                <a:latin typeface="Times New Roman" panose="02020603050405020304" pitchFamily="18" charset="0"/>
                <a:cs typeface="Times New Roman" panose="02020603050405020304" pitchFamily="18" charset="0"/>
              </a:rPr>
              <a:t>Feature Selection</a:t>
            </a:r>
          </a:p>
          <a:p>
            <a:r>
              <a:rPr lang="en-US" sz="2000" dirty="0">
                <a:latin typeface="Times New Roman" panose="02020603050405020304" pitchFamily="18" charset="0"/>
                <a:cs typeface="Times New Roman" panose="02020603050405020304" pitchFamily="18" charset="0"/>
              </a:rPr>
              <a:t>Data Visualization</a:t>
            </a:r>
          </a:p>
          <a:p>
            <a:r>
              <a:rPr lang="en-US" sz="2000" dirty="0">
                <a:latin typeface="Times New Roman" panose="02020603050405020304" pitchFamily="18" charset="0"/>
                <a:cs typeface="Times New Roman" panose="02020603050405020304" pitchFamily="18" charset="0"/>
              </a:rPr>
              <a:t>Confusion Matrix</a:t>
            </a:r>
          </a:p>
          <a:p>
            <a:r>
              <a:rPr lang="en-US" sz="2000" dirty="0">
                <a:latin typeface="Times New Roman" panose="02020603050405020304" pitchFamily="18" charset="0"/>
                <a:cs typeface="Times New Roman" panose="02020603050405020304" pitchFamily="18" charset="0"/>
              </a:rPr>
              <a:t>Linear Regression</a:t>
            </a:r>
          </a:p>
          <a:p>
            <a:r>
              <a:rPr lang="en-US" sz="2000" dirty="0">
                <a:latin typeface="Times New Roman" panose="02020603050405020304" pitchFamily="18" charset="0"/>
                <a:cs typeface="Times New Roman" panose="02020603050405020304" pitchFamily="18" charset="0"/>
              </a:rPr>
              <a:t>K Nearest Neighbor</a:t>
            </a:r>
          </a:p>
          <a:p>
            <a:r>
              <a:rPr lang="en-US" sz="2000" dirty="0">
                <a:latin typeface="Times New Roman" panose="02020603050405020304" pitchFamily="18" charset="0"/>
                <a:cs typeface="Times New Roman" panose="02020603050405020304" pitchFamily="18" charset="0"/>
              </a:rPr>
              <a:t>Naïve Bayes</a:t>
            </a:r>
          </a:p>
          <a:p>
            <a:r>
              <a:rPr lang="en-US" sz="2000" dirty="0">
                <a:latin typeface="Times New Roman" panose="02020603050405020304" pitchFamily="18" charset="0"/>
                <a:cs typeface="Times New Roman" panose="02020603050405020304" pitchFamily="18" charset="0"/>
              </a:rPr>
              <a:t>SVM</a:t>
            </a:r>
          </a:p>
          <a:p>
            <a:r>
              <a:rPr lang="en-US" sz="2000" dirty="0">
                <a:latin typeface="Times New Roman" panose="02020603050405020304" pitchFamily="18" charset="0"/>
                <a:cs typeface="Times New Roman" panose="02020603050405020304" pitchFamily="18" charset="0"/>
              </a:rPr>
              <a:t>Kernels</a:t>
            </a:r>
          </a:p>
          <a:p>
            <a:r>
              <a:rPr lang="en-US" sz="2000" dirty="0">
                <a:latin typeface="Times New Roman" panose="02020603050405020304" pitchFamily="18" charset="0"/>
                <a:cs typeface="Times New Roman" panose="02020603050405020304" pitchFamily="18" charset="0"/>
              </a:rPr>
              <a:t>Random Forest</a:t>
            </a:r>
          </a:p>
          <a:p>
            <a:r>
              <a:rPr lang="en-US" sz="2000" dirty="0">
                <a:latin typeface="Times New Roman" panose="02020603050405020304" pitchFamily="18" charset="0"/>
                <a:cs typeface="Times New Roman" panose="02020603050405020304" pitchFamily="18" charset="0"/>
              </a:rPr>
              <a:t>Conclusion</a:t>
            </a:r>
          </a:p>
          <a:p>
            <a:r>
              <a:rPr lang="en-US" sz="2000" dirty="0">
                <a:latin typeface="Times New Roman" panose="02020603050405020304" pitchFamily="18" charset="0"/>
                <a:cs typeface="Times New Roman" panose="02020603050405020304" pitchFamily="18" charset="0"/>
              </a:rPr>
              <a:t>Reference</a:t>
            </a:r>
          </a:p>
          <a:p>
            <a:r>
              <a:rPr lang="en-US" sz="2000" dirty="0">
                <a:latin typeface="Times New Roman" panose="02020603050405020304" pitchFamily="18" charset="0"/>
                <a:cs typeface="Times New Roman" panose="02020603050405020304" pitchFamily="18" charset="0"/>
              </a:rPr>
              <a:t>Contribution</a:t>
            </a:r>
          </a:p>
          <a:p>
            <a:pPr marL="0"/>
            <a:endParaRPr lang="en-US" sz="2000" dirty="0">
              <a:solidFill>
                <a:schemeClr val="tx2"/>
              </a:solidFill>
              <a:latin typeface="Times New Roman" panose="02020603050405020304" pitchFamily="18" charset="0"/>
              <a:cs typeface="Times New Roman" panose="02020603050405020304" pitchFamily="18" charset="0"/>
            </a:endParaRPr>
          </a:p>
          <a:p>
            <a:endParaRPr lang="en-US" sz="2000" dirty="0">
              <a:solidFill>
                <a:schemeClr val="tx2"/>
              </a:solidFill>
              <a:latin typeface="Times New Roman" panose="02020603050405020304" pitchFamily="18" charset="0"/>
              <a:cs typeface="Times New Roman" panose="02020603050405020304" pitchFamily="18" charset="0"/>
            </a:endParaRPr>
          </a:p>
          <a:p>
            <a:endParaRPr lang="en-US" sz="2000" dirty="0">
              <a:solidFill>
                <a:schemeClr val="tx2"/>
              </a:solidFill>
              <a:latin typeface="Times New Roman" panose="02020603050405020304" pitchFamily="18" charset="0"/>
              <a:cs typeface="Times New Roman" panose="02020603050405020304" pitchFamily="18" charset="0"/>
            </a:endParaRPr>
          </a:p>
          <a:p>
            <a:pPr marL="0"/>
            <a:endParaRPr lang="en-US" sz="2000" dirty="0">
              <a:solidFill>
                <a:schemeClr val="tx2"/>
              </a:solidFill>
              <a:latin typeface="Times New Roman" panose="02020603050405020304" pitchFamily="18" charset="0"/>
              <a:cs typeface="Times New Roman" panose="02020603050405020304" pitchFamily="18" charset="0"/>
            </a:endParaRPr>
          </a:p>
        </p:txBody>
      </p:sp>
      <p:pic>
        <p:nvPicPr>
          <p:cNvPr id="4" name="Graphic 3" descr="Database">
            <a:extLst>
              <a:ext uri="{FF2B5EF4-FFF2-40B4-BE49-F238E27FC236}">
                <a16:creationId xmlns:a16="http://schemas.microsoft.com/office/drawing/2014/main" id="{0FF731E2-3E84-EF69-7E5C-236170908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8392" y="1819656"/>
            <a:ext cx="4142232" cy="4142232"/>
          </a:xfrm>
          <a:prstGeom prst="rect">
            <a:avLst/>
          </a:prstGeom>
        </p:spPr>
      </p:pic>
    </p:spTree>
    <p:extLst>
      <p:ext uri="{BB962C8B-B14F-4D97-AF65-F5344CB8AC3E}">
        <p14:creationId xmlns:p14="http://schemas.microsoft.com/office/powerpoint/2010/main" val="2481203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E6FEC-05F1-76A1-E816-0B1D0E10D25B}"/>
              </a:ext>
            </a:extLst>
          </p:cNvPr>
          <p:cNvSpPr txBox="1">
            <a:spLocks/>
          </p:cNvSpPr>
          <p:nvPr/>
        </p:nvSpPr>
        <p:spPr>
          <a:xfrm>
            <a:off x="1062354" y="492658"/>
            <a:ext cx="7197241" cy="8805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Model Comparison</a:t>
            </a:r>
          </a:p>
        </p:txBody>
      </p:sp>
      <p:sp>
        <p:nvSpPr>
          <p:cNvPr id="3" name="Rectangle 1">
            <a:extLst>
              <a:ext uri="{FF2B5EF4-FFF2-40B4-BE49-F238E27FC236}">
                <a16:creationId xmlns:a16="http://schemas.microsoft.com/office/drawing/2014/main" id="{CED6D1A1-6147-D425-974B-0F69C2D54209}"/>
              </a:ext>
            </a:extLst>
          </p:cNvPr>
          <p:cNvSpPr>
            <a:spLocks noChangeArrowheads="1"/>
          </p:cNvSpPr>
          <p:nvPr/>
        </p:nvSpPr>
        <p:spPr bwMode="auto">
          <a:xfrm>
            <a:off x="6275544" y="4069314"/>
            <a:ext cx="5560856" cy="237381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lvl="0" fontAlgn="base">
              <a:spcBef>
                <a:spcPts val="1000"/>
              </a:spcBef>
              <a:buClr>
                <a:schemeClr val="accent1"/>
              </a:buClr>
              <a:buSzPct val="80000"/>
              <a:buFont typeface="Wingdings 3" charset="2"/>
              <a:buChar char=""/>
            </a:pP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Both models achieved high accuracy (&gt;93%)</a:t>
            </a:r>
          </a:p>
          <a:p>
            <a:pPr lvl="0" fontAlgn="base">
              <a:spcBef>
                <a:spcPts val="1000"/>
              </a:spcBef>
              <a:buClr>
                <a:schemeClr val="accent1"/>
              </a:buClr>
              <a:buSzPct val="80000"/>
              <a:buFont typeface="Wingdings 3" charset="2"/>
              <a:buChar char=""/>
            </a:pP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However, they failed to detect Sepsis cases well due to class imbalance</a:t>
            </a:r>
          </a:p>
          <a:p>
            <a:pPr lvl="0" fontAlgn="base">
              <a:spcBef>
                <a:spcPts val="1000"/>
              </a:spcBef>
              <a:buClr>
                <a:schemeClr val="accent1"/>
              </a:buClr>
              <a:buSzPct val="80000"/>
              <a:buFont typeface="Wingdings 3" charset="2"/>
              <a:buChar char=""/>
            </a:pPr>
            <a:r>
              <a:rPr lang="en-US" altLang="en-US" sz="2000" dirty="0">
                <a:solidFill>
                  <a:schemeClr val="tx1">
                    <a:lumMod val="75000"/>
                    <a:lumOff val="25000"/>
                  </a:schemeClr>
                </a:solidFill>
                <a:latin typeface="Times New Roman" panose="02020603050405020304" pitchFamily="18" charset="0"/>
                <a:cs typeface="Times New Roman" panose="02020603050405020304" pitchFamily="18" charset="0"/>
              </a:rPr>
              <a:t> Naïve Bayes performed slightly better than KNN</a:t>
            </a:r>
          </a:p>
        </p:txBody>
      </p:sp>
      <p:pic>
        <p:nvPicPr>
          <p:cNvPr id="4" name="Content Placeholder 4" descr="A screenshot of a computer&#10;&#10;AI-generated content may be incorrect.">
            <a:extLst>
              <a:ext uri="{FF2B5EF4-FFF2-40B4-BE49-F238E27FC236}">
                <a16:creationId xmlns:a16="http://schemas.microsoft.com/office/drawing/2014/main" id="{0CC69ACD-C9FB-CA9C-3B44-536044933AA2}"/>
              </a:ext>
            </a:extLst>
          </p:cNvPr>
          <p:cNvPicPr>
            <a:picLocks noChangeAspect="1"/>
          </p:cNvPicPr>
          <p:nvPr/>
        </p:nvPicPr>
        <p:blipFill>
          <a:blip r:embed="rId2"/>
          <a:srcRect l="14724" t="52499" r="53428" b="15764"/>
          <a:stretch>
            <a:fillRect/>
          </a:stretch>
        </p:blipFill>
        <p:spPr>
          <a:xfrm>
            <a:off x="1227816" y="1373190"/>
            <a:ext cx="6067220" cy="2373817"/>
          </a:xfrm>
          <a:prstGeom prst="rect">
            <a:avLst/>
          </a:prstGeom>
        </p:spPr>
      </p:pic>
    </p:spTree>
    <p:extLst>
      <p:ext uri="{BB962C8B-B14F-4D97-AF65-F5344CB8AC3E}">
        <p14:creationId xmlns:p14="http://schemas.microsoft.com/office/powerpoint/2010/main" val="4027866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57837-8AB1-8FF6-CC9B-86BE62CE8343}"/>
              </a:ext>
            </a:extLst>
          </p:cNvPr>
          <p:cNvSpPr txBox="1">
            <a:spLocks/>
          </p:cNvSpPr>
          <p:nvPr/>
        </p:nvSpPr>
        <p:spPr>
          <a:xfrm>
            <a:off x="1147353" y="603220"/>
            <a:ext cx="6347713" cy="5503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SVM &amp; Kernels</a:t>
            </a:r>
          </a:p>
          <a:p>
            <a:br>
              <a:rPr lang="en-US" sz="1800" b="1" dirty="0">
                <a:solidFill>
                  <a:srgbClr val="002060"/>
                </a:solidFill>
                <a:latin typeface="Times New Roman" panose="02020603050405020304" pitchFamily="18" charset="0"/>
                <a:cs typeface="Times New Roman" panose="02020603050405020304" pitchFamily="18" charset="0"/>
              </a:rPr>
            </a:br>
            <a:r>
              <a:rPr lang="en-US" sz="1800" dirty="0">
                <a:solidFill>
                  <a:srgbClr val="002060"/>
                </a:solidFill>
                <a:latin typeface="Times New Roman" panose="02020603050405020304" pitchFamily="18" charset="0"/>
                <a:cs typeface="Times New Roman" panose="02020603050405020304" pitchFamily="18" charset="0"/>
              </a:rPr>
              <a:t>Feature Selection and target column for SVM</a:t>
            </a:r>
          </a:p>
        </p:txBody>
      </p:sp>
      <p:pic>
        <p:nvPicPr>
          <p:cNvPr id="3" name="Content Placeholder 4">
            <a:extLst>
              <a:ext uri="{FF2B5EF4-FFF2-40B4-BE49-F238E27FC236}">
                <a16:creationId xmlns:a16="http://schemas.microsoft.com/office/drawing/2014/main" id="{7FA4F751-440D-FC36-2E2D-E3D745A96BF9}"/>
              </a:ext>
            </a:extLst>
          </p:cNvPr>
          <p:cNvPicPr>
            <a:picLocks noChangeAspect="1"/>
          </p:cNvPicPr>
          <p:nvPr/>
        </p:nvPicPr>
        <p:blipFill>
          <a:blip r:embed="rId2"/>
          <a:stretch>
            <a:fillRect/>
          </a:stretch>
        </p:blipFill>
        <p:spPr>
          <a:xfrm>
            <a:off x="380999" y="1818639"/>
            <a:ext cx="5610877" cy="2575561"/>
          </a:xfrm>
          <a:prstGeom prst="rect">
            <a:avLst/>
          </a:prstGeom>
        </p:spPr>
      </p:pic>
      <p:sp>
        <p:nvSpPr>
          <p:cNvPr id="4" name="Title 1">
            <a:extLst>
              <a:ext uri="{FF2B5EF4-FFF2-40B4-BE49-F238E27FC236}">
                <a16:creationId xmlns:a16="http://schemas.microsoft.com/office/drawing/2014/main" id="{99DC228B-0E53-98B4-B597-7F032826DFBE}"/>
              </a:ext>
            </a:extLst>
          </p:cNvPr>
          <p:cNvSpPr txBox="1">
            <a:spLocks/>
          </p:cNvSpPr>
          <p:nvPr/>
        </p:nvSpPr>
        <p:spPr>
          <a:xfrm>
            <a:off x="6384728" y="643466"/>
            <a:ext cx="6492241" cy="6604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a:solidFill>
                  <a:srgbClr val="002060"/>
                </a:solidFill>
                <a:latin typeface="Times New Roman" panose="02020603050405020304" pitchFamily="18" charset="0"/>
                <a:cs typeface="Times New Roman" panose="02020603050405020304" pitchFamily="18" charset="0"/>
              </a:rPr>
              <a:t>4 SVM models with different kernels</a:t>
            </a:r>
            <a:br>
              <a:rPr lang="de-DE" sz="2400" dirty="0">
                <a:solidFill>
                  <a:srgbClr val="002060"/>
                </a:solidFill>
                <a:latin typeface="Times New Roman" panose="02020603050405020304" pitchFamily="18" charset="0"/>
                <a:cs typeface="Times New Roman" panose="02020603050405020304" pitchFamily="18" charset="0"/>
              </a:rPr>
            </a:b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AB4C0104-3D8F-72FA-EE4B-E5EA58986496}"/>
              </a:ext>
            </a:extLst>
          </p:cNvPr>
          <p:cNvPicPr>
            <a:picLocks noChangeAspect="1"/>
          </p:cNvPicPr>
          <p:nvPr/>
        </p:nvPicPr>
        <p:blipFill>
          <a:blip r:embed="rId3"/>
          <a:stretch>
            <a:fillRect/>
          </a:stretch>
        </p:blipFill>
        <p:spPr>
          <a:xfrm>
            <a:off x="6506649" y="1414196"/>
            <a:ext cx="4343400" cy="3110283"/>
          </a:xfrm>
          <a:prstGeom prst="rect">
            <a:avLst/>
          </a:prstGeom>
        </p:spPr>
      </p:pic>
      <p:pic>
        <p:nvPicPr>
          <p:cNvPr id="6" name="Picture 5">
            <a:extLst>
              <a:ext uri="{FF2B5EF4-FFF2-40B4-BE49-F238E27FC236}">
                <a16:creationId xmlns:a16="http://schemas.microsoft.com/office/drawing/2014/main" id="{20830746-32A9-1D10-80A9-D0AB85C07026}"/>
              </a:ext>
            </a:extLst>
          </p:cNvPr>
          <p:cNvPicPr>
            <a:picLocks noChangeAspect="1"/>
          </p:cNvPicPr>
          <p:nvPr/>
        </p:nvPicPr>
        <p:blipFill>
          <a:blip r:embed="rId4"/>
          <a:stretch>
            <a:fillRect/>
          </a:stretch>
        </p:blipFill>
        <p:spPr>
          <a:xfrm>
            <a:off x="6506649" y="4774185"/>
            <a:ext cx="3444240" cy="1186350"/>
          </a:xfrm>
          <a:prstGeom prst="rect">
            <a:avLst/>
          </a:prstGeom>
        </p:spPr>
      </p:pic>
    </p:spTree>
    <p:extLst>
      <p:ext uri="{BB962C8B-B14F-4D97-AF65-F5344CB8AC3E}">
        <p14:creationId xmlns:p14="http://schemas.microsoft.com/office/powerpoint/2010/main" val="1202153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10213-B719-7B6A-BE94-E4F2B6CDA045}"/>
              </a:ext>
            </a:extLst>
          </p:cNvPr>
          <p:cNvSpPr txBox="1">
            <a:spLocks/>
          </p:cNvSpPr>
          <p:nvPr/>
        </p:nvSpPr>
        <p:spPr>
          <a:xfrm>
            <a:off x="262466" y="0"/>
            <a:ext cx="6347713" cy="822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rgbClr val="002060"/>
                </a:solidFill>
                <a:latin typeface="Times New Roman" panose="02020603050405020304" pitchFamily="18" charset="0"/>
                <a:cs typeface="Times New Roman" panose="02020603050405020304" pitchFamily="18" charset="0"/>
              </a:rPr>
              <a:t>Accuracy Comparison</a:t>
            </a:r>
          </a:p>
        </p:txBody>
      </p:sp>
      <p:pic>
        <p:nvPicPr>
          <p:cNvPr id="3" name="Content Placeholder 4">
            <a:extLst>
              <a:ext uri="{FF2B5EF4-FFF2-40B4-BE49-F238E27FC236}">
                <a16:creationId xmlns:a16="http://schemas.microsoft.com/office/drawing/2014/main" id="{065E2A4B-64B1-A263-EFAB-B0D89E0E39BC}"/>
              </a:ext>
            </a:extLst>
          </p:cNvPr>
          <p:cNvPicPr>
            <a:picLocks noChangeAspect="1"/>
          </p:cNvPicPr>
          <p:nvPr/>
        </p:nvPicPr>
        <p:blipFill>
          <a:blip r:embed="rId2"/>
          <a:stretch>
            <a:fillRect/>
          </a:stretch>
        </p:blipFill>
        <p:spPr>
          <a:xfrm>
            <a:off x="262466" y="519228"/>
            <a:ext cx="4919134" cy="1143161"/>
          </a:xfrm>
          <a:prstGeom prst="rect">
            <a:avLst/>
          </a:prstGeom>
        </p:spPr>
      </p:pic>
      <p:pic>
        <p:nvPicPr>
          <p:cNvPr id="4" name="Picture 3">
            <a:extLst>
              <a:ext uri="{FF2B5EF4-FFF2-40B4-BE49-F238E27FC236}">
                <a16:creationId xmlns:a16="http://schemas.microsoft.com/office/drawing/2014/main" id="{EC3A9857-F791-3574-DC3E-A02F34F29F7A}"/>
              </a:ext>
            </a:extLst>
          </p:cNvPr>
          <p:cNvPicPr>
            <a:picLocks noChangeAspect="1"/>
          </p:cNvPicPr>
          <p:nvPr/>
        </p:nvPicPr>
        <p:blipFill>
          <a:blip r:embed="rId3"/>
          <a:stretch>
            <a:fillRect/>
          </a:stretch>
        </p:blipFill>
        <p:spPr>
          <a:xfrm>
            <a:off x="5249333" y="649299"/>
            <a:ext cx="2946401" cy="1013090"/>
          </a:xfrm>
          <a:prstGeom prst="rect">
            <a:avLst/>
          </a:prstGeom>
        </p:spPr>
      </p:pic>
      <p:sp>
        <p:nvSpPr>
          <p:cNvPr id="5" name="Title 1">
            <a:extLst>
              <a:ext uri="{FF2B5EF4-FFF2-40B4-BE49-F238E27FC236}">
                <a16:creationId xmlns:a16="http://schemas.microsoft.com/office/drawing/2014/main" id="{B5BC9A12-E160-B30D-B268-C5A00E2E1581}"/>
              </a:ext>
            </a:extLst>
          </p:cNvPr>
          <p:cNvSpPr txBox="1">
            <a:spLocks/>
          </p:cNvSpPr>
          <p:nvPr/>
        </p:nvSpPr>
        <p:spPr>
          <a:xfrm>
            <a:off x="262466" y="1822026"/>
            <a:ext cx="6279979" cy="43688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2060"/>
                </a:solidFill>
                <a:latin typeface="Times New Roman" panose="02020603050405020304" pitchFamily="18" charset="0"/>
                <a:cs typeface="Times New Roman" panose="02020603050405020304" pitchFamily="18" charset="0"/>
              </a:rPr>
              <a:t>SVM Classifier Comparison</a:t>
            </a:r>
          </a:p>
        </p:txBody>
      </p:sp>
      <p:pic>
        <p:nvPicPr>
          <p:cNvPr id="6" name="Content Placeholder 4">
            <a:extLst>
              <a:ext uri="{FF2B5EF4-FFF2-40B4-BE49-F238E27FC236}">
                <a16:creationId xmlns:a16="http://schemas.microsoft.com/office/drawing/2014/main" id="{117283F1-D770-E26F-D030-19115B666B7B}"/>
              </a:ext>
            </a:extLst>
          </p:cNvPr>
          <p:cNvPicPr>
            <a:picLocks noChangeAspect="1"/>
          </p:cNvPicPr>
          <p:nvPr/>
        </p:nvPicPr>
        <p:blipFill>
          <a:blip r:embed="rId4"/>
          <a:stretch>
            <a:fillRect/>
          </a:stretch>
        </p:blipFill>
        <p:spPr>
          <a:xfrm>
            <a:off x="620101" y="2418543"/>
            <a:ext cx="4561499" cy="4157155"/>
          </a:xfrm>
          <a:prstGeom prst="rect">
            <a:avLst/>
          </a:prstGeom>
        </p:spPr>
      </p:pic>
      <p:sp>
        <p:nvSpPr>
          <p:cNvPr id="7" name="Title 1">
            <a:extLst>
              <a:ext uri="{FF2B5EF4-FFF2-40B4-BE49-F238E27FC236}">
                <a16:creationId xmlns:a16="http://schemas.microsoft.com/office/drawing/2014/main" id="{B253BC4C-610B-5E2D-4B4A-8717FAB14261}"/>
              </a:ext>
            </a:extLst>
          </p:cNvPr>
          <p:cNvSpPr txBox="1">
            <a:spLocks/>
          </p:cNvSpPr>
          <p:nvPr/>
        </p:nvSpPr>
        <p:spPr>
          <a:xfrm>
            <a:off x="5560427" y="1822026"/>
            <a:ext cx="5983646" cy="538969"/>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2060"/>
                </a:solidFill>
                <a:latin typeface="Times New Roman" panose="02020603050405020304" pitchFamily="18" charset="0"/>
                <a:cs typeface="Times New Roman" panose="02020603050405020304" pitchFamily="18" charset="0"/>
              </a:rPr>
              <a:t>SVM Classifier Comparison Visualization</a:t>
            </a:r>
          </a:p>
        </p:txBody>
      </p:sp>
      <p:pic>
        <p:nvPicPr>
          <p:cNvPr id="8" name="Content Placeholder 4">
            <a:extLst>
              <a:ext uri="{FF2B5EF4-FFF2-40B4-BE49-F238E27FC236}">
                <a16:creationId xmlns:a16="http://schemas.microsoft.com/office/drawing/2014/main" id="{177E9985-AD5B-5B99-6C2D-64F9AF5BF055}"/>
              </a:ext>
            </a:extLst>
          </p:cNvPr>
          <p:cNvPicPr>
            <a:picLocks noChangeAspect="1"/>
          </p:cNvPicPr>
          <p:nvPr/>
        </p:nvPicPr>
        <p:blipFill>
          <a:blip r:embed="rId5"/>
          <a:stretch>
            <a:fillRect/>
          </a:stretch>
        </p:blipFill>
        <p:spPr>
          <a:xfrm>
            <a:off x="6096000" y="2520632"/>
            <a:ext cx="5448073" cy="4055066"/>
          </a:xfrm>
          <a:prstGeom prst="rect">
            <a:avLst/>
          </a:prstGeom>
        </p:spPr>
      </p:pic>
    </p:spTree>
    <p:extLst>
      <p:ext uri="{BB962C8B-B14F-4D97-AF65-F5344CB8AC3E}">
        <p14:creationId xmlns:p14="http://schemas.microsoft.com/office/powerpoint/2010/main" val="3261144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3682-9CB9-F9E7-F56A-CD1AADE42BC2}"/>
              </a:ext>
            </a:extLst>
          </p:cNvPr>
          <p:cNvSpPr txBox="1">
            <a:spLocks/>
          </p:cNvSpPr>
          <p:nvPr/>
        </p:nvSpPr>
        <p:spPr>
          <a:xfrm>
            <a:off x="372533" y="160867"/>
            <a:ext cx="3454401" cy="60113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2060"/>
                </a:solidFill>
                <a:latin typeface="Times New Roman" panose="02020603050405020304" pitchFamily="18" charset="0"/>
                <a:cs typeface="Times New Roman" panose="02020603050405020304" pitchFamily="18" charset="0"/>
              </a:rPr>
              <a:t>Interpretation</a:t>
            </a:r>
          </a:p>
        </p:txBody>
      </p:sp>
      <p:sp>
        <p:nvSpPr>
          <p:cNvPr id="3" name="Content Placeholder 2">
            <a:extLst>
              <a:ext uri="{FF2B5EF4-FFF2-40B4-BE49-F238E27FC236}">
                <a16:creationId xmlns:a16="http://schemas.microsoft.com/office/drawing/2014/main" id="{A0CBF008-BFD1-2802-FBBA-059D5B58EFBE}"/>
              </a:ext>
            </a:extLst>
          </p:cNvPr>
          <p:cNvSpPr txBox="1">
            <a:spLocks/>
          </p:cNvSpPr>
          <p:nvPr/>
        </p:nvSpPr>
        <p:spPr>
          <a:xfrm>
            <a:off x="372533" y="591821"/>
            <a:ext cx="11582400" cy="26763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Four SVM models—Linear (SVC), </a:t>
            </a:r>
            <a:r>
              <a:rPr lang="en-US" sz="2000" dirty="0" err="1">
                <a:latin typeface="Times New Roman" panose="02020603050405020304" pitchFamily="18" charset="0"/>
                <a:cs typeface="Times New Roman" panose="02020603050405020304" pitchFamily="18" charset="0"/>
              </a:rPr>
              <a:t>LinearSVC</a:t>
            </a:r>
            <a:r>
              <a:rPr lang="en-US" sz="2000" dirty="0">
                <a:latin typeface="Times New Roman" panose="02020603050405020304" pitchFamily="18" charset="0"/>
                <a:cs typeface="Times New Roman" panose="02020603050405020304" pitchFamily="18" charset="0"/>
              </a:rPr>
              <a:t>, RBF, and Polynomial—were trained using the features Age and Glucose to predict </a:t>
            </a:r>
            <a:r>
              <a:rPr lang="en-US" sz="2000" dirty="0" err="1">
                <a:latin typeface="Times New Roman" panose="02020603050405020304" pitchFamily="18" charset="0"/>
                <a:cs typeface="Times New Roman" panose="02020603050405020304" pitchFamily="18" charset="0"/>
              </a:rPr>
              <a:t>Sepsis_flag</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Each subplot visualizes the decision boundary formed by its respective kernel.</a:t>
            </a:r>
          </a:p>
          <a:p>
            <a:r>
              <a:rPr lang="en-US" sz="2000" dirty="0">
                <a:latin typeface="Times New Roman" panose="02020603050405020304" pitchFamily="18" charset="0"/>
                <a:cs typeface="Times New Roman" panose="02020603050405020304" pitchFamily="18" charset="0"/>
              </a:rPr>
              <a:t>All four classifiers show almost identical separation between the two classes, indicating linear separability in the data.</a:t>
            </a:r>
          </a:p>
          <a:p>
            <a:r>
              <a:rPr lang="en-US" sz="2000" dirty="0">
                <a:latin typeface="Times New Roman" panose="02020603050405020304" pitchFamily="18" charset="0"/>
                <a:cs typeface="Times New Roman" panose="02020603050405020304" pitchFamily="18" charset="0"/>
              </a:rPr>
              <a:t>The Linear and Non-linear (RBF, Polynomial) kernels produce similar boundaries with no significant gain in accuracy.</a:t>
            </a:r>
          </a:p>
          <a:p>
            <a:r>
              <a:rPr lang="en-US" sz="2000" dirty="0">
                <a:latin typeface="Times New Roman" panose="02020603050405020304" pitchFamily="18" charset="0"/>
                <a:cs typeface="Times New Roman" panose="02020603050405020304" pitchFamily="18" charset="0"/>
              </a:rPr>
              <a:t>This suggests that a simple linear model is sufficient for this dataset.</a:t>
            </a:r>
          </a:p>
          <a:p>
            <a:r>
              <a:rPr lang="en-US" sz="2000" dirty="0">
                <a:latin typeface="Times New Roman" panose="02020603050405020304" pitchFamily="18" charset="0"/>
                <a:cs typeface="Times New Roman" panose="02020603050405020304" pitchFamily="18" charset="0"/>
              </a:rPr>
              <a:t>Therefore, increasing model complexity using nonlinear kernels does not improve performance since the classes are already well separated.</a:t>
            </a:r>
          </a:p>
        </p:txBody>
      </p:sp>
      <p:sp>
        <p:nvSpPr>
          <p:cNvPr id="4" name="Title 1">
            <a:extLst>
              <a:ext uri="{FF2B5EF4-FFF2-40B4-BE49-F238E27FC236}">
                <a16:creationId xmlns:a16="http://schemas.microsoft.com/office/drawing/2014/main" id="{E651A21C-D503-FB44-287C-135C21B1A3DE}"/>
              </a:ext>
            </a:extLst>
          </p:cNvPr>
          <p:cNvSpPr txBox="1">
            <a:spLocks/>
          </p:cNvSpPr>
          <p:nvPr/>
        </p:nvSpPr>
        <p:spPr>
          <a:xfrm>
            <a:off x="4267201" y="3953933"/>
            <a:ext cx="3344333" cy="4656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2060"/>
                </a:solidFill>
                <a:latin typeface="Times New Roman" panose="02020603050405020304" pitchFamily="18" charset="0"/>
                <a:cs typeface="Times New Roman" panose="02020603050405020304" pitchFamily="18" charset="0"/>
              </a:rPr>
              <a:t>Result</a:t>
            </a:r>
          </a:p>
        </p:txBody>
      </p:sp>
      <p:sp>
        <p:nvSpPr>
          <p:cNvPr id="6" name="Content Placeholder 2">
            <a:extLst>
              <a:ext uri="{FF2B5EF4-FFF2-40B4-BE49-F238E27FC236}">
                <a16:creationId xmlns:a16="http://schemas.microsoft.com/office/drawing/2014/main" id="{BD8814FF-4FBF-BC18-E54E-7C3577FE7074}"/>
              </a:ext>
            </a:extLst>
          </p:cNvPr>
          <p:cNvSpPr txBox="1">
            <a:spLocks/>
          </p:cNvSpPr>
          <p:nvPr/>
        </p:nvSpPr>
        <p:spPr>
          <a:xfrm>
            <a:off x="4106333" y="4351867"/>
            <a:ext cx="8085667" cy="2133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All four SVM models (Linear, </a:t>
            </a:r>
            <a:r>
              <a:rPr lang="en-US" sz="2000" dirty="0" err="1">
                <a:latin typeface="Times New Roman" panose="02020603050405020304" pitchFamily="18" charset="0"/>
                <a:cs typeface="Times New Roman" panose="02020603050405020304" pitchFamily="18" charset="0"/>
              </a:rPr>
              <a:t>LinearSVC</a:t>
            </a:r>
            <a:r>
              <a:rPr lang="en-US" sz="2000" dirty="0">
                <a:latin typeface="Times New Roman" panose="02020603050405020304" pitchFamily="18" charset="0"/>
                <a:cs typeface="Times New Roman" panose="02020603050405020304" pitchFamily="18" charset="0"/>
              </a:rPr>
              <a:t>, RBF, Polynomial) achieved similar accuracy of around 93.5%.</a:t>
            </a:r>
          </a:p>
          <a:p>
            <a:r>
              <a:rPr lang="en-US" sz="2000" dirty="0">
                <a:latin typeface="Times New Roman" panose="02020603050405020304" pitchFamily="18" charset="0"/>
                <a:cs typeface="Times New Roman" panose="02020603050405020304" pitchFamily="18" charset="0"/>
              </a:rPr>
              <a:t>The decision boundaries in all plots appeared nearly identical, indicating linear separability.</a:t>
            </a:r>
          </a:p>
          <a:p>
            <a:r>
              <a:rPr lang="en-US" sz="2000" dirty="0">
                <a:latin typeface="Times New Roman" panose="02020603050405020304" pitchFamily="18" charset="0"/>
                <a:cs typeface="Times New Roman" panose="02020603050405020304" pitchFamily="18" charset="0"/>
              </a:rPr>
              <a:t>Complex kernels like RBF and Polynomial did not improve performance.</a:t>
            </a:r>
          </a:p>
          <a:p>
            <a:r>
              <a:rPr lang="en-US" sz="2000" dirty="0">
                <a:latin typeface="Times New Roman" panose="02020603050405020304" pitchFamily="18" charset="0"/>
                <a:cs typeface="Times New Roman" panose="02020603050405020304" pitchFamily="18" charset="0"/>
              </a:rPr>
              <a:t>Hence, the Linear SVM provides the best balance of simplicity and accuracy for this dataset.</a:t>
            </a:r>
          </a:p>
        </p:txBody>
      </p:sp>
    </p:spTree>
    <p:extLst>
      <p:ext uri="{BB962C8B-B14F-4D97-AF65-F5344CB8AC3E}">
        <p14:creationId xmlns:p14="http://schemas.microsoft.com/office/powerpoint/2010/main" val="1237069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034EE3-DE39-1F20-C607-0A0A83E102A9}"/>
              </a:ext>
            </a:extLst>
          </p:cNvPr>
          <p:cNvSpPr txBox="1"/>
          <p:nvPr/>
        </p:nvSpPr>
        <p:spPr>
          <a:xfrm>
            <a:off x="1122680" y="656693"/>
            <a:ext cx="6096000" cy="461665"/>
          </a:xfrm>
          <a:prstGeom prst="rect">
            <a:avLst/>
          </a:prstGeom>
          <a:noFill/>
        </p:spPr>
        <p:txBody>
          <a:bodyPr wrap="square">
            <a:spAutoFit/>
          </a:bodyPr>
          <a:lstStyle/>
          <a:p>
            <a:pPr algn="l">
              <a:spcBef>
                <a:spcPts val="1089"/>
              </a:spcBef>
              <a:spcAft>
                <a:spcPts val="726"/>
              </a:spcAft>
              <a:buNone/>
            </a:pPr>
            <a:r>
              <a:rPr lang="en-US" sz="2400" b="1" i="0" dirty="0">
                <a:solidFill>
                  <a:srgbClr val="002060"/>
                </a:solidFill>
                <a:effectLst/>
                <a:latin typeface="Times New Roman" panose="02020603050405020304" pitchFamily="18" charset="0"/>
                <a:cs typeface="Times New Roman" panose="02020603050405020304" pitchFamily="18" charset="0"/>
              </a:rPr>
              <a:t>Random Forest</a:t>
            </a:r>
          </a:p>
        </p:txBody>
      </p:sp>
      <p:pic>
        <p:nvPicPr>
          <p:cNvPr id="5" name="Picture 4">
            <a:extLst>
              <a:ext uri="{FF2B5EF4-FFF2-40B4-BE49-F238E27FC236}">
                <a16:creationId xmlns:a16="http://schemas.microsoft.com/office/drawing/2014/main" id="{2678A794-0229-7A0B-8C4F-8E5F74CD8DC2}"/>
              </a:ext>
            </a:extLst>
          </p:cNvPr>
          <p:cNvPicPr>
            <a:picLocks noChangeAspect="1"/>
          </p:cNvPicPr>
          <p:nvPr/>
        </p:nvPicPr>
        <p:blipFill>
          <a:blip r:embed="rId2"/>
          <a:stretch>
            <a:fillRect/>
          </a:stretch>
        </p:blipFill>
        <p:spPr>
          <a:xfrm>
            <a:off x="4423143" y="656693"/>
            <a:ext cx="6149873" cy="5997460"/>
          </a:xfrm>
          <a:prstGeom prst="rect">
            <a:avLst/>
          </a:prstGeom>
        </p:spPr>
      </p:pic>
    </p:spTree>
    <p:extLst>
      <p:ext uri="{BB962C8B-B14F-4D97-AF65-F5344CB8AC3E}">
        <p14:creationId xmlns:p14="http://schemas.microsoft.com/office/powerpoint/2010/main" val="2843351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74ED7D-5993-8279-4E9D-33F72B52D34B}"/>
              </a:ext>
            </a:extLst>
          </p:cNvPr>
          <p:cNvPicPr>
            <a:picLocks noChangeAspect="1"/>
          </p:cNvPicPr>
          <p:nvPr/>
        </p:nvPicPr>
        <p:blipFill>
          <a:blip r:embed="rId2"/>
          <a:stretch>
            <a:fillRect/>
          </a:stretch>
        </p:blipFill>
        <p:spPr>
          <a:xfrm>
            <a:off x="389467" y="89079"/>
            <a:ext cx="6028266" cy="3416121"/>
          </a:xfrm>
          <a:prstGeom prst="rect">
            <a:avLst/>
          </a:prstGeom>
        </p:spPr>
      </p:pic>
      <p:sp>
        <p:nvSpPr>
          <p:cNvPr id="5" name="TextBox 4">
            <a:extLst>
              <a:ext uri="{FF2B5EF4-FFF2-40B4-BE49-F238E27FC236}">
                <a16:creationId xmlns:a16="http://schemas.microsoft.com/office/drawing/2014/main" id="{7078448B-3651-1DDF-142E-99C3542237F5}"/>
              </a:ext>
            </a:extLst>
          </p:cNvPr>
          <p:cNvSpPr txBox="1"/>
          <p:nvPr/>
        </p:nvSpPr>
        <p:spPr>
          <a:xfrm>
            <a:off x="2827865" y="3522133"/>
            <a:ext cx="9177867" cy="2862322"/>
          </a:xfrm>
          <a:prstGeom prst="rect">
            <a:avLst/>
          </a:prstGeom>
          <a:noFill/>
        </p:spPr>
        <p:txBody>
          <a:bodyPr wrap="square">
            <a:spAutoFit/>
          </a:bodyPr>
          <a:lstStyle/>
          <a:p>
            <a:pPr marL="285750" indent="-285750" algn="l">
              <a:spcBef>
                <a:spcPts val="1089"/>
              </a:spcBef>
              <a:spcAft>
                <a:spcPts val="1451"/>
              </a:spcAf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Interpretation: The Random Forest model achieved an accuracy of 0.914, indicating it performs well in distinguishing sepsis vs. non-sepsis cases using the selected features. The feature importance plot shows that glucose is by far the strongest predictor, contributing more than 70% to the model’s decisions. This suggests that abnormal glucose levels may have a stronger association with sepsis risk in this dataset. In contrast, age contributes only about 24%, indicating it has a weaker influence on the prediction outcome. The clear dominance of glucose highlights the model’s reliance on metabolic factors rather than demographic factors. Despite high accuracy, the model might still struggle with detecting actual sepsis cases due to class imbalance. Overall, the Random Forest classifier demonstrates strong performance and provides useful insight into which features drive the prediction most.</a:t>
            </a:r>
          </a:p>
        </p:txBody>
      </p:sp>
    </p:spTree>
    <p:extLst>
      <p:ext uri="{BB962C8B-B14F-4D97-AF65-F5344CB8AC3E}">
        <p14:creationId xmlns:p14="http://schemas.microsoft.com/office/powerpoint/2010/main" val="1128933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7B2E4-5B62-5602-FA85-7BA51998DB6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DCEDECB-163B-77FA-BBC0-D33F47864F5A}"/>
              </a:ext>
            </a:extLst>
          </p:cNvPr>
          <p:cNvSpPr txBox="1"/>
          <p:nvPr/>
        </p:nvSpPr>
        <p:spPr>
          <a:xfrm>
            <a:off x="461555" y="1132114"/>
            <a:ext cx="11544178" cy="4296048"/>
          </a:xfrm>
          <a:prstGeom prst="rect">
            <a:avLst/>
          </a:prstGeom>
          <a:noFill/>
        </p:spPr>
        <p:txBody>
          <a:bodyPr wrap="square">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p>
          <a:p>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In project we have used a synthetic clinical dataset to develop machine learning models for early sepsis prediction using features such as age, glucose, and diagnosis indicators. Exploratory analysis showed no strong correlations among key variables, indicating that single features alone are poor predictors of sepsis. Logistic Regression, KNN, Naïve Bayes, SVM, and Random Forest achieved high overall accuracy (&gt;90%), but all struggled to correctly identify sepsis cases due to significant class imbalance. Among all models, SVM (Linear) and Naïve Bayes performed consistently well, showing that increasing model complexity does not necessarily improve performance. Random Forest revealed that glucose is the most influential predictor, while age contributes minimally. Overall, while the models classify non-sepsis cases accurately, detecting true sepsis cases requires improved data balance, additional clinical features, or advanced modeling approaches for better clinical reliability.</a:t>
            </a:r>
          </a:p>
          <a:p>
            <a:pPr marL="285750" indent="-285750" algn="l">
              <a:spcBef>
                <a:spcPts val="1089"/>
              </a:spcBef>
              <a:spcAft>
                <a:spcPts val="1451"/>
              </a:spcAft>
              <a:buFont typeface="Arial" panose="020B0604020202020204" pitchFamily="34" charset="0"/>
              <a:buChar char="•"/>
            </a:pPr>
            <a:endParaRPr lang="en-US" sz="20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6829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65CFA-EBD6-922C-8EF6-86D851B267E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F15408C-D657-94FC-1514-F724B4BF882E}"/>
              </a:ext>
            </a:extLst>
          </p:cNvPr>
          <p:cNvSpPr txBox="1"/>
          <p:nvPr/>
        </p:nvSpPr>
        <p:spPr>
          <a:xfrm>
            <a:off x="746620" y="343949"/>
            <a:ext cx="11259113" cy="6309420"/>
          </a:xfrm>
          <a:prstGeom prst="rect">
            <a:avLst/>
          </a:prstGeom>
          <a:noFill/>
        </p:spPr>
        <p:txBody>
          <a:bodyPr wrap="square">
            <a:spAutoFit/>
          </a:bodyPr>
          <a:lstStyle/>
          <a:p>
            <a:pPr lvl="0">
              <a:lnSpc>
                <a:spcPct val="100000"/>
              </a:lnSpc>
            </a:pPr>
            <a:r>
              <a:rPr lang="en-US" sz="2400" dirty="0">
                <a:solidFill>
                  <a:srgbClr val="002060"/>
                </a:solidFill>
                <a:latin typeface="Times New Roman" panose="02020603050405020304" pitchFamily="18" charset="0"/>
                <a:cs typeface="Times New Roman" panose="02020603050405020304" pitchFamily="18" charset="0"/>
              </a:rPr>
              <a:t>References</a:t>
            </a:r>
          </a:p>
          <a:p>
            <a:pPr lvl="0">
              <a:lnSpc>
                <a:spcPct val="100000"/>
              </a:lnSpc>
            </a:pPr>
            <a:endParaRPr lang="en-US" sz="24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Kaggle – Synthetic Clinical Tabular Dataset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UoM190346A. </a:t>
            </a:r>
            <a:r>
              <a:rPr lang="en-US" sz="2000" i="1" dirty="0">
                <a:latin typeface="Times New Roman" panose="02020603050405020304" pitchFamily="18" charset="0"/>
                <a:cs typeface="Times New Roman" panose="02020603050405020304" pitchFamily="18" charset="0"/>
              </a:rPr>
              <a:t>Synthetic Clinical Dataset (Tabular)</a:t>
            </a:r>
            <a:r>
              <a:rPr lang="en-US" sz="2000" dirty="0">
                <a:latin typeface="Times New Roman" panose="02020603050405020304" pitchFamily="18" charset="0"/>
                <a:cs typeface="Times New Roman" panose="02020603050405020304" pitchFamily="18" charset="0"/>
              </a:rPr>
              <a:t>. Kaggle. Available at: </a:t>
            </a:r>
            <a:r>
              <a:rPr lang="en-US" sz="2000" dirty="0">
                <a:latin typeface="Times New Roman" panose="02020603050405020304" pitchFamily="18" charset="0"/>
                <a:cs typeface="Times New Roman" panose="02020603050405020304" pitchFamily="18" charset="0"/>
                <a:hlinkClick r:id="rId2"/>
              </a:rPr>
              <a:t>https://www.kaggle.com/datasets/uom190346a/synthetic-clinical-tabular-dataset</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Sepsis Clinical Background</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Singer, M., et al. (2016). </a:t>
            </a:r>
            <a:r>
              <a:rPr lang="en-US" sz="2000" i="1" dirty="0">
                <a:latin typeface="Times New Roman" panose="02020603050405020304" pitchFamily="18" charset="0"/>
                <a:cs typeface="Times New Roman" panose="02020603050405020304" pitchFamily="18" charset="0"/>
              </a:rPr>
              <a:t>The Third International Consensus Definitions for Sepsis and Septic Shock (Sepsis-3).</a:t>
            </a:r>
            <a:r>
              <a:rPr lang="en-US" sz="2000" dirty="0">
                <a:latin typeface="Times New Roman" panose="02020603050405020304" pitchFamily="18" charset="0"/>
                <a:cs typeface="Times New Roman" panose="02020603050405020304" pitchFamily="18" charset="0"/>
              </a:rPr>
              <a:t> JAMA, 315(8), 801–810</a:t>
            </a:r>
            <a:r>
              <a:rPr lang="en-US" sz="2400" dirty="0"/>
              <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Yu, D., Gupta, R., Betthauser, K., Lyons, J., Lai, S., </a:t>
            </a:r>
            <a:r>
              <a:rPr lang="en-US" sz="2000" dirty="0" err="1">
                <a:latin typeface="Times New Roman" panose="02020603050405020304" pitchFamily="18" charset="0"/>
                <a:cs typeface="Times New Roman" panose="02020603050405020304" pitchFamily="18" charset="0"/>
              </a:rPr>
              <a:t>Kollef</a:t>
            </a:r>
            <a:r>
              <a:rPr lang="en-US" sz="2000" dirty="0">
                <a:latin typeface="Times New Roman" panose="02020603050405020304" pitchFamily="18" charset="0"/>
                <a:cs typeface="Times New Roman" panose="02020603050405020304" pitchFamily="18" charset="0"/>
              </a:rPr>
              <a:t>, M., Payne, P. R., &amp; Michelson, D. (2022). Sepsis Prediction for the General Ward Setting. </a:t>
            </a:r>
            <a:r>
              <a:rPr lang="en-US" sz="2000" i="1" dirty="0">
                <a:latin typeface="Times New Roman" panose="02020603050405020304" pitchFamily="18" charset="0"/>
                <a:cs typeface="Times New Roman" panose="02020603050405020304" pitchFamily="18" charset="0"/>
              </a:rPr>
              <a:t>Critical Care Medicine</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hlinkClick r:id="rId3"/>
              </a:rPr>
              <a:t>PMID: 35350226</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Shashikumar, S. P., Josef, C., Sharma, A., &amp; Nemati, S. (2019). </a:t>
            </a:r>
            <a:r>
              <a:rPr lang="en-US" sz="2000" dirty="0" err="1">
                <a:latin typeface="Times New Roman" panose="02020603050405020304" pitchFamily="18" charset="0"/>
                <a:cs typeface="Times New Roman" panose="02020603050405020304" pitchFamily="18" charset="0"/>
              </a:rPr>
              <a:t>DeepAISE</a:t>
            </a:r>
            <a:r>
              <a:rPr lang="en-US" sz="2000" dirty="0">
                <a:latin typeface="Times New Roman" panose="02020603050405020304" pitchFamily="18" charset="0"/>
                <a:cs typeface="Times New Roman" panose="02020603050405020304" pitchFamily="18" charset="0"/>
              </a:rPr>
              <a:t> – An End-to-End Development and Deployment of a Recurrent Neural Survival Model for Early Prediction of Sepsis. </a:t>
            </a:r>
            <a:r>
              <a:rPr lang="en-US" sz="2000" i="1"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hlinkClick r:id="rId4"/>
              </a:rPr>
              <a:t>arXiv:1905.10549</a:t>
            </a:r>
            <a:r>
              <a:rPr lang="en-US" sz="20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lvl="0">
              <a:lnSpc>
                <a:spcPct val="10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2043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F3CE07-F5E0-E2FB-A4AB-B578CB5FB611}"/>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83FA68C1-E507-0AAD-18A9-5EE99CEA3DBF}"/>
              </a:ext>
            </a:extLst>
          </p:cNvPr>
          <p:cNvSpPr txBox="1"/>
          <p:nvPr/>
        </p:nvSpPr>
        <p:spPr>
          <a:xfrm>
            <a:off x="722811" y="966651"/>
            <a:ext cx="11068595" cy="5425440"/>
          </a:xfrm>
          <a:prstGeom prst="rect">
            <a:avLst/>
          </a:prstGeom>
        </p:spPr>
        <p:txBody>
          <a:bodyPr vert="horz" lIns="91440" tIns="45720" rIns="91440" bIns="45720" rtlCol="0">
            <a:noAutofit/>
          </a:bodyPr>
          <a:lstStyle/>
          <a:p>
            <a:pPr>
              <a:lnSpc>
                <a:spcPct val="90000"/>
              </a:lnSpc>
            </a:pPr>
            <a:r>
              <a:rPr lang="en-US" sz="2400" b="1" dirty="0">
                <a:solidFill>
                  <a:srgbClr val="002060"/>
                </a:solidFill>
                <a:latin typeface="Times New Roman" panose="02020603050405020304" pitchFamily="18" charset="0"/>
                <a:cs typeface="Times New Roman" panose="02020603050405020304" pitchFamily="18" charset="0"/>
              </a:rPr>
              <a:t>CONTRIBUTION:</a:t>
            </a:r>
          </a:p>
          <a:p>
            <a:pPr>
              <a:lnSpc>
                <a:spcPct val="90000"/>
              </a:lnSpc>
            </a:pPr>
            <a:endParaRPr lang="en-US" sz="1400" b="1" dirty="0">
              <a:latin typeface="Times New Roman" panose="02020603050405020304" pitchFamily="18" charset="0"/>
              <a:cs typeface="Times New Roman" panose="02020603050405020304" pitchFamily="18" charset="0"/>
            </a:endParaRPr>
          </a:p>
          <a:p>
            <a:pPr>
              <a:lnSpc>
                <a:spcPct val="90000"/>
              </a:lnSpc>
            </a:pPr>
            <a:r>
              <a:rPr lang="en-US" dirty="0">
                <a:latin typeface="Times New Roman" panose="02020603050405020304" pitchFamily="18" charset="0"/>
                <a:cs typeface="Times New Roman" panose="02020603050405020304" pitchFamily="18" charset="0"/>
              </a:rPr>
              <a:t>ASRITHA SURAPARAJU:</a:t>
            </a:r>
          </a:p>
          <a:p>
            <a:pPr indent="-228600">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Prepared the project introduction, explained the overall workflow, and implemented the Linear Regression model. Added interpretation and results to the slides.</a:t>
            </a:r>
          </a:p>
          <a:p>
            <a:pPr>
              <a:lnSpc>
                <a:spcPct val="90000"/>
              </a:lnSpc>
            </a:pP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GREESHMA POLI:</a:t>
            </a:r>
          </a:p>
          <a:p>
            <a:pPr indent="-228600">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Compiled dataset information, prepared the dataset overview section, and implemented the K-Nearest Neighbor (KNN) model. Included model accuracy and visualizations.</a:t>
            </a:r>
          </a:p>
          <a:p>
            <a:pPr>
              <a:lnSpc>
                <a:spcPct val="90000"/>
              </a:lnSpc>
            </a:pP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RAMYA REDDY BAAPATHU:</a:t>
            </a:r>
          </a:p>
          <a:p>
            <a:pPr indent="-228600">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Created detailed data descriptions and attribute explanations. Implemented the Naïve Bayes model and summarized results in the presentation.</a:t>
            </a:r>
          </a:p>
          <a:p>
            <a:pPr>
              <a:lnSpc>
                <a:spcPct val="90000"/>
              </a:lnSpc>
            </a:pP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VEENA CHEBROLU:</a:t>
            </a:r>
          </a:p>
          <a:p>
            <a:pPr indent="-228600">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Performed feature selection and data visualization. Built SVM models with different kernels and interpreted model performance. Added graphs and analysis to the slides.</a:t>
            </a:r>
          </a:p>
          <a:p>
            <a:pPr>
              <a:lnSpc>
                <a:spcPct val="90000"/>
              </a:lnSpc>
            </a:pP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PALLAVI VALLEPALLY:</a:t>
            </a:r>
          </a:p>
          <a:p>
            <a:pPr indent="-228600">
              <a:lnSpc>
                <a:spcPct val="9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Constructed the confusion matrix section and implemented the Random Forest model. Compared model accuracy and included performance metrics in the presentation.</a:t>
            </a:r>
          </a:p>
          <a:p>
            <a:pPr marL="285750" indent="-228600">
              <a:lnSpc>
                <a:spcPct val="90000"/>
              </a:lnSpc>
              <a:spcBef>
                <a:spcPts val="1089"/>
              </a:spcBef>
              <a:spcAft>
                <a:spcPts val="1451"/>
              </a:spcAft>
              <a:buFont typeface="Arial" panose="020B0604020202020204" pitchFamily="34" charset="0"/>
              <a:buChar char="•"/>
            </a:pPr>
            <a:endParaRPr lang="en-US" sz="1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69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cartoon people holding a sign&#10;&#10;AI-generated content may be incorrect.">
            <a:extLst>
              <a:ext uri="{FF2B5EF4-FFF2-40B4-BE49-F238E27FC236}">
                <a16:creationId xmlns:a16="http://schemas.microsoft.com/office/drawing/2014/main" id="{3311DE63-00AF-4BE3-DA9A-06AA3650A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737" y="887755"/>
            <a:ext cx="9744892" cy="5190721"/>
          </a:xfrm>
          <a:prstGeom prst="rect">
            <a:avLst/>
          </a:prstGeom>
        </p:spPr>
      </p:pic>
      <p:sp>
        <p:nvSpPr>
          <p:cNvPr id="5" name="TextBox 4">
            <a:extLst>
              <a:ext uri="{FF2B5EF4-FFF2-40B4-BE49-F238E27FC236}">
                <a16:creationId xmlns:a16="http://schemas.microsoft.com/office/drawing/2014/main" id="{5E7B9775-619C-5168-7315-0926224BF989}"/>
              </a:ext>
            </a:extLst>
          </p:cNvPr>
          <p:cNvSpPr txBox="1"/>
          <p:nvPr/>
        </p:nvSpPr>
        <p:spPr>
          <a:xfrm>
            <a:off x="2518096" y="4620201"/>
            <a:ext cx="385894" cy="369332"/>
          </a:xfrm>
          <a:prstGeom prst="rect">
            <a:avLst/>
          </a:prstGeom>
          <a:noFill/>
        </p:spPr>
        <p:txBody>
          <a:bodyPr wrap="square" rtlCol="0">
            <a:spAutoFit/>
          </a:bodyPr>
          <a:lstStyle/>
          <a:p>
            <a:r>
              <a:rPr lang="en-US" sz="1800" kern="1200" dirty="0">
                <a:solidFill>
                  <a:schemeClr val="tx1"/>
                </a:solidFill>
                <a:latin typeface="+mn-lt"/>
                <a:ea typeface="+mn-ea"/>
                <a:cs typeface="+mn-cs"/>
              </a:rPr>
              <a:t>G</a:t>
            </a:r>
          </a:p>
        </p:txBody>
      </p:sp>
      <p:sp>
        <p:nvSpPr>
          <p:cNvPr id="6" name="TextBox 5">
            <a:extLst>
              <a:ext uri="{FF2B5EF4-FFF2-40B4-BE49-F238E27FC236}">
                <a16:creationId xmlns:a16="http://schemas.microsoft.com/office/drawing/2014/main" id="{CF191865-0A2F-B6B2-4EAD-4A8950048784}"/>
              </a:ext>
            </a:extLst>
          </p:cNvPr>
          <p:cNvSpPr txBox="1"/>
          <p:nvPr/>
        </p:nvSpPr>
        <p:spPr>
          <a:xfrm>
            <a:off x="4133934" y="4644062"/>
            <a:ext cx="339753" cy="369332"/>
          </a:xfrm>
          <a:prstGeom prst="rect">
            <a:avLst/>
          </a:prstGeom>
          <a:noFill/>
        </p:spPr>
        <p:txBody>
          <a:bodyPr wrap="square" rtlCol="0">
            <a:spAutoFit/>
          </a:bodyPr>
          <a:lstStyle/>
          <a:p>
            <a:r>
              <a:rPr lang="en-US" sz="1800" kern="1200" dirty="0">
                <a:solidFill>
                  <a:schemeClr val="tx1"/>
                </a:solidFill>
                <a:latin typeface="+mn-lt"/>
                <a:ea typeface="+mn-ea"/>
                <a:cs typeface="+mn-cs"/>
              </a:rPr>
              <a:t>R</a:t>
            </a:r>
          </a:p>
        </p:txBody>
      </p:sp>
      <p:sp>
        <p:nvSpPr>
          <p:cNvPr id="7" name="TextBox 6">
            <a:extLst>
              <a:ext uri="{FF2B5EF4-FFF2-40B4-BE49-F238E27FC236}">
                <a16:creationId xmlns:a16="http://schemas.microsoft.com/office/drawing/2014/main" id="{9CDF4923-31DE-18F4-4024-43DBB03756FB}"/>
              </a:ext>
            </a:extLst>
          </p:cNvPr>
          <p:cNvSpPr txBox="1"/>
          <p:nvPr/>
        </p:nvSpPr>
        <p:spPr>
          <a:xfrm>
            <a:off x="5743655" y="4622226"/>
            <a:ext cx="339753" cy="369332"/>
          </a:xfrm>
          <a:prstGeom prst="rect">
            <a:avLst/>
          </a:prstGeom>
          <a:noFill/>
        </p:spPr>
        <p:txBody>
          <a:bodyPr wrap="square" rtlCol="0">
            <a:spAutoFit/>
          </a:bodyPr>
          <a:lstStyle/>
          <a:p>
            <a:r>
              <a:rPr lang="en-US" dirty="0"/>
              <a:t>A</a:t>
            </a:r>
          </a:p>
        </p:txBody>
      </p:sp>
      <p:sp>
        <p:nvSpPr>
          <p:cNvPr id="9" name="TextBox 8">
            <a:extLst>
              <a:ext uri="{FF2B5EF4-FFF2-40B4-BE49-F238E27FC236}">
                <a16:creationId xmlns:a16="http://schemas.microsoft.com/office/drawing/2014/main" id="{B6F7813D-4F83-FDCB-7D42-6C62CBE6AB1D}"/>
              </a:ext>
            </a:extLst>
          </p:cNvPr>
          <p:cNvSpPr txBox="1"/>
          <p:nvPr/>
        </p:nvSpPr>
        <p:spPr>
          <a:xfrm>
            <a:off x="7319469" y="4656821"/>
            <a:ext cx="407567" cy="369332"/>
          </a:xfrm>
          <a:prstGeom prst="rect">
            <a:avLst/>
          </a:prstGeom>
          <a:noFill/>
        </p:spPr>
        <p:txBody>
          <a:bodyPr wrap="square" rtlCol="0">
            <a:spAutoFit/>
          </a:bodyPr>
          <a:lstStyle/>
          <a:p>
            <a:r>
              <a:rPr lang="en-US" sz="1800" kern="1200" dirty="0">
                <a:solidFill>
                  <a:schemeClr val="tx1"/>
                </a:solidFill>
                <a:latin typeface="+mn-lt"/>
                <a:ea typeface="+mn-ea"/>
                <a:cs typeface="+mn-cs"/>
              </a:rPr>
              <a:t>V</a:t>
            </a:r>
          </a:p>
        </p:txBody>
      </p:sp>
      <p:sp>
        <p:nvSpPr>
          <p:cNvPr id="23" name="TextBox 22">
            <a:extLst>
              <a:ext uri="{FF2B5EF4-FFF2-40B4-BE49-F238E27FC236}">
                <a16:creationId xmlns:a16="http://schemas.microsoft.com/office/drawing/2014/main" id="{16E1A1F8-36E1-AD9F-C60F-21E819F53BAE}"/>
              </a:ext>
            </a:extLst>
          </p:cNvPr>
          <p:cNvSpPr txBox="1"/>
          <p:nvPr/>
        </p:nvSpPr>
        <p:spPr>
          <a:xfrm>
            <a:off x="8963097" y="4620201"/>
            <a:ext cx="407567" cy="369332"/>
          </a:xfrm>
          <a:prstGeom prst="rect">
            <a:avLst/>
          </a:prstGeom>
          <a:noFill/>
        </p:spPr>
        <p:txBody>
          <a:bodyPr wrap="square" rtlCol="0">
            <a:spAutoFit/>
          </a:bodyPr>
          <a:lstStyle/>
          <a:p>
            <a:r>
              <a:rPr lang="en-US" dirty="0"/>
              <a:t>p</a:t>
            </a:r>
          </a:p>
        </p:txBody>
      </p:sp>
    </p:spTree>
    <p:extLst>
      <p:ext uri="{BB962C8B-B14F-4D97-AF65-F5344CB8AC3E}">
        <p14:creationId xmlns:p14="http://schemas.microsoft.com/office/powerpoint/2010/main" val="1785258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9177-07F2-936D-90CD-71F5D86A4F68}"/>
              </a:ext>
            </a:extLst>
          </p:cNvPr>
          <p:cNvSpPr txBox="1">
            <a:spLocks/>
          </p:cNvSpPr>
          <p:nvPr/>
        </p:nvSpPr>
        <p:spPr>
          <a:xfrm>
            <a:off x="575733" y="802955"/>
            <a:ext cx="6242107" cy="5483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b="1" kern="1200" dirty="0">
                <a:solidFill>
                  <a:srgbClr val="002060"/>
                </a:solidFill>
                <a:latin typeface="Times New Roman" panose="02020603050405020304" pitchFamily="18" charset="0"/>
                <a:cs typeface="Times New Roman" panose="02020603050405020304" pitchFamily="18" charset="0"/>
              </a:rPr>
              <a:t> </a:t>
            </a:r>
            <a:br>
              <a:rPr lang="en-US" sz="2400" b="1" kern="1200" dirty="0">
                <a:solidFill>
                  <a:srgbClr val="002060"/>
                </a:solidFill>
                <a:latin typeface="Times New Roman" panose="02020603050405020304" pitchFamily="18" charset="0"/>
                <a:cs typeface="Times New Roman" panose="02020603050405020304" pitchFamily="18" charset="0"/>
              </a:rPr>
            </a:br>
            <a:r>
              <a:rPr lang="en-US" sz="2400" b="1" dirty="0">
                <a:solidFill>
                  <a:schemeClr val="tx2"/>
                </a:solidFill>
                <a:latin typeface="Times New Roman" panose="02020603050405020304" pitchFamily="18" charset="0"/>
                <a:cs typeface="Times New Roman" panose="02020603050405020304" pitchFamily="18" charset="0"/>
              </a:rPr>
              <a:t>Introduction</a:t>
            </a:r>
            <a:br>
              <a:rPr lang="en-US" sz="2400" b="1" kern="1200" dirty="0">
                <a:solidFill>
                  <a:srgbClr val="002060"/>
                </a:solidFill>
                <a:latin typeface="Times New Roman" panose="02020603050405020304" pitchFamily="18" charset="0"/>
                <a:cs typeface="Times New Roman" panose="02020603050405020304" pitchFamily="18" charset="0"/>
              </a:rPr>
            </a:br>
            <a:endParaRPr lang="en-US" sz="2400" b="1" kern="1200" dirty="0">
              <a:solidFill>
                <a:srgbClr val="00206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1B18BA5-4C30-4D11-33A9-B3F791AE4578}"/>
              </a:ext>
            </a:extLst>
          </p:cNvPr>
          <p:cNvSpPr txBox="1">
            <a:spLocks/>
          </p:cNvSpPr>
          <p:nvPr/>
        </p:nvSpPr>
        <p:spPr>
          <a:xfrm>
            <a:off x="487680" y="1503680"/>
            <a:ext cx="7457440" cy="471424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2"/>
                </a:solidFill>
                <a:latin typeface="Times New Roman" panose="02020603050405020304" pitchFamily="18" charset="0"/>
                <a:cs typeface="Times New Roman" panose="02020603050405020304" pitchFamily="18" charset="0"/>
              </a:rPr>
              <a:t>Sepsis is a severe and life-threatening condition triggered by the body’s dysregulated immune response to infection, which can lead to organ dysfunction and high mortality rates. Timely recognition and treatment of sepsis are crucial to improving survival outcomes. In critical care settings, large amounts of patient data including vital signs, laboratory results, comorbidities, and demographics are collected. Machine learning offers the opportunity to leverage this data for the early prediction of sepsis, potentially enabling proactive interventions and reducing healthcare burdens.</a:t>
            </a:r>
            <a:br>
              <a:rPr lang="en-US" sz="2000" dirty="0">
                <a:solidFill>
                  <a:schemeClr val="tx2"/>
                </a:solidFill>
                <a:latin typeface="Times New Roman" panose="02020603050405020304" pitchFamily="18" charset="0"/>
                <a:cs typeface="Times New Roman" panose="02020603050405020304" pitchFamily="18" charset="0"/>
              </a:rPr>
            </a:br>
            <a:r>
              <a:rPr lang="en-US" sz="2000" dirty="0">
                <a:solidFill>
                  <a:schemeClr val="tx2"/>
                </a:solidFill>
                <a:latin typeface="Times New Roman" panose="02020603050405020304" pitchFamily="18" charset="0"/>
                <a:cs typeface="Times New Roman" panose="02020603050405020304" pitchFamily="18" charset="0"/>
              </a:rPr>
              <a:t>This project utilizes a synthetic clinical dataset containing demographic, vital, and laboratory measurements to develop predictive models for sepsis. The goal is to identify risk factors and build a reliable classification model that distinguishes sepsis cases from non-sepsis cases, aiding in early detection.</a:t>
            </a:r>
          </a:p>
        </p:txBody>
      </p:sp>
      <p:pic>
        <p:nvPicPr>
          <p:cNvPr id="4" name="Graphic 3" descr="Books">
            <a:extLst>
              <a:ext uri="{FF2B5EF4-FFF2-40B4-BE49-F238E27FC236}">
                <a16:creationId xmlns:a16="http://schemas.microsoft.com/office/drawing/2014/main" id="{3999FD18-D4F4-A505-86A2-30D739EB39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8391" y="1819656"/>
            <a:ext cx="5225811" cy="4142232"/>
          </a:xfrm>
          <a:prstGeom prst="rect">
            <a:avLst/>
          </a:prstGeom>
        </p:spPr>
      </p:pic>
    </p:spTree>
    <p:extLst>
      <p:ext uri="{BB962C8B-B14F-4D97-AF65-F5344CB8AC3E}">
        <p14:creationId xmlns:p14="http://schemas.microsoft.com/office/powerpoint/2010/main" val="2897876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1871-FC4C-5AE5-8B5F-B53B22359C02}"/>
              </a:ext>
            </a:extLst>
          </p:cNvPr>
          <p:cNvSpPr txBox="1">
            <a:spLocks/>
          </p:cNvSpPr>
          <p:nvPr/>
        </p:nvSpPr>
        <p:spPr>
          <a:xfrm>
            <a:off x="330200" y="1"/>
            <a:ext cx="6589248" cy="731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b="1" kern="1200" dirty="0">
                <a:solidFill>
                  <a:srgbClr val="002060"/>
                </a:solidFill>
                <a:latin typeface="Times New Roman" panose="02020603050405020304" pitchFamily="18" charset="0"/>
                <a:cs typeface="Times New Roman" panose="02020603050405020304" pitchFamily="18" charset="0"/>
              </a:rPr>
              <a:t>Data Description</a:t>
            </a:r>
          </a:p>
        </p:txBody>
      </p:sp>
      <p:sp>
        <p:nvSpPr>
          <p:cNvPr id="3" name="Rectangle 2">
            <a:extLst>
              <a:ext uri="{FF2B5EF4-FFF2-40B4-BE49-F238E27FC236}">
                <a16:creationId xmlns:a16="http://schemas.microsoft.com/office/drawing/2014/main" id="{33BEE03B-8033-960F-E040-58D15398CF42}"/>
              </a:ext>
            </a:extLst>
          </p:cNvPr>
          <p:cNvSpPr txBox="1">
            <a:spLocks noChangeArrowheads="1"/>
          </p:cNvSpPr>
          <p:nvPr/>
        </p:nvSpPr>
        <p:spPr bwMode="auto">
          <a:xfrm>
            <a:off x="223520" y="578096"/>
            <a:ext cx="7914640" cy="611734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r>
              <a:rPr lang="en-US" sz="1400" b="1" dirty="0">
                <a:solidFill>
                  <a:schemeClr val="tx2"/>
                </a:solidFill>
                <a:latin typeface="Times New Roman" panose="02020603050405020304" pitchFamily="18" charset="0"/>
                <a:cs typeface="Times New Roman" panose="02020603050405020304" pitchFamily="18" charset="0"/>
              </a:rPr>
              <a:t>Source:</a:t>
            </a:r>
            <a:r>
              <a:rPr lang="en-US" sz="1400" dirty="0">
                <a:solidFill>
                  <a:schemeClr val="tx2"/>
                </a:solidFill>
                <a:latin typeface="Times New Roman" panose="02020603050405020304" pitchFamily="18" charset="0"/>
                <a:cs typeface="Times New Roman" panose="02020603050405020304" pitchFamily="18" charset="0"/>
              </a:rPr>
              <a:t> Synthetic Clinical Dataset (generated for academic and research use)</a:t>
            </a:r>
            <a:br>
              <a:rPr lang="en-US" sz="1400" dirty="0">
                <a:solidFill>
                  <a:schemeClr val="tx2"/>
                </a:solidFill>
                <a:latin typeface="Times New Roman" panose="02020603050405020304" pitchFamily="18" charset="0"/>
                <a:cs typeface="Times New Roman" panose="02020603050405020304" pitchFamily="18" charset="0"/>
              </a:rPr>
            </a:br>
            <a:r>
              <a:rPr lang="en-US" sz="1400" b="1" dirty="0">
                <a:solidFill>
                  <a:schemeClr val="tx2"/>
                </a:solidFill>
                <a:latin typeface="Times New Roman" panose="02020603050405020304" pitchFamily="18" charset="0"/>
                <a:cs typeface="Times New Roman" panose="02020603050405020304" pitchFamily="18" charset="0"/>
              </a:rPr>
              <a:t>Link:</a:t>
            </a:r>
            <a:r>
              <a:rPr lang="en-US" sz="1400" dirty="0">
                <a:solidFill>
                  <a:schemeClr val="tx2"/>
                </a:solidFill>
                <a:latin typeface="Times New Roman" panose="02020603050405020304" pitchFamily="18" charset="0"/>
                <a:cs typeface="Times New Roman" panose="02020603050405020304" pitchFamily="18" charset="0"/>
              </a:rPr>
              <a:t> </a:t>
            </a:r>
            <a:r>
              <a:rPr lang="en-US" sz="1400" dirty="0">
                <a:solidFill>
                  <a:schemeClr val="tx2"/>
                </a:solidFill>
                <a:latin typeface="Times New Roman" panose="02020603050405020304" pitchFamily="18" charset="0"/>
                <a:cs typeface="Times New Roman" panose="02020603050405020304" pitchFamily="18" charset="0"/>
                <a:hlinkClick r:id="rId2"/>
              </a:rPr>
              <a:t>https://www.kaggle.com/datasets/uom190346a/synthetic-clinical-tabular-dataset?resource=download</a:t>
            </a:r>
            <a:r>
              <a:rPr lang="en-US" sz="1400" dirty="0">
                <a:solidFill>
                  <a:schemeClr val="tx2"/>
                </a:solidFill>
                <a:latin typeface="Times New Roman" panose="02020603050405020304" pitchFamily="18" charset="0"/>
                <a:cs typeface="Times New Roman" panose="02020603050405020304" pitchFamily="18" charset="0"/>
              </a:rPr>
              <a:t>   </a:t>
            </a:r>
            <a:br>
              <a:rPr lang="en-US" sz="1400" dirty="0">
                <a:solidFill>
                  <a:schemeClr val="tx2"/>
                </a:solidFill>
                <a:latin typeface="Times New Roman" panose="02020603050405020304" pitchFamily="18" charset="0"/>
                <a:cs typeface="Times New Roman" panose="02020603050405020304" pitchFamily="18" charset="0"/>
              </a:rPr>
            </a:br>
            <a:r>
              <a:rPr lang="en-US" sz="1400" b="1" dirty="0">
                <a:solidFill>
                  <a:schemeClr val="tx2"/>
                </a:solidFill>
                <a:latin typeface="Times New Roman" panose="02020603050405020304" pitchFamily="18" charset="0"/>
                <a:cs typeface="Times New Roman" panose="02020603050405020304" pitchFamily="18" charset="0"/>
              </a:rPr>
              <a:t>Number of Records:</a:t>
            </a:r>
            <a:r>
              <a:rPr lang="en-US" sz="1400" dirty="0">
                <a:solidFill>
                  <a:schemeClr val="tx2"/>
                </a:solidFill>
                <a:latin typeface="Times New Roman" panose="02020603050405020304" pitchFamily="18" charset="0"/>
                <a:cs typeface="Times New Roman" panose="02020603050405020304" pitchFamily="18" charset="0"/>
              </a:rPr>
              <a:t> 10,000</a:t>
            </a:r>
            <a:br>
              <a:rPr lang="en-US" sz="1400" dirty="0">
                <a:solidFill>
                  <a:schemeClr val="tx2"/>
                </a:solidFill>
                <a:latin typeface="Times New Roman" panose="02020603050405020304" pitchFamily="18" charset="0"/>
                <a:cs typeface="Times New Roman" panose="02020603050405020304" pitchFamily="18" charset="0"/>
              </a:rPr>
            </a:br>
            <a:r>
              <a:rPr lang="en-US" sz="1400" b="1" dirty="0">
                <a:solidFill>
                  <a:schemeClr val="tx2"/>
                </a:solidFill>
                <a:latin typeface="Times New Roman" panose="02020603050405020304" pitchFamily="18" charset="0"/>
                <a:cs typeface="Times New Roman" panose="02020603050405020304" pitchFamily="18" charset="0"/>
              </a:rPr>
              <a:t>Number of Features:</a:t>
            </a:r>
            <a:r>
              <a:rPr lang="en-US" sz="1400" dirty="0">
                <a:solidFill>
                  <a:schemeClr val="tx2"/>
                </a:solidFill>
                <a:latin typeface="Times New Roman" panose="02020603050405020304" pitchFamily="18" charset="0"/>
                <a:cs typeface="Times New Roman" panose="02020603050405020304" pitchFamily="18" charset="0"/>
              </a:rPr>
              <a:t> 14</a:t>
            </a:r>
          </a:p>
          <a:p>
            <a:pPr marL="285750"/>
            <a:r>
              <a:rPr lang="en-US" sz="1400" b="1" dirty="0">
                <a:solidFill>
                  <a:schemeClr val="tx2"/>
                </a:solidFill>
                <a:latin typeface="Times New Roman" panose="02020603050405020304" pitchFamily="18" charset="0"/>
                <a:cs typeface="Times New Roman" panose="02020603050405020304" pitchFamily="18" charset="0"/>
              </a:rPr>
              <a:t>Description:</a:t>
            </a:r>
            <a:br>
              <a:rPr lang="en-US" sz="1400" dirty="0">
                <a:solidFill>
                  <a:schemeClr val="tx2"/>
                </a:solidFill>
                <a:latin typeface="Times New Roman" panose="02020603050405020304" pitchFamily="18" charset="0"/>
                <a:cs typeface="Times New Roman" panose="02020603050405020304" pitchFamily="18" charset="0"/>
              </a:rPr>
            </a:br>
            <a:r>
              <a:rPr lang="en-US" sz="1400" dirty="0">
                <a:solidFill>
                  <a:schemeClr val="tx2"/>
                </a:solidFill>
                <a:latin typeface="Times New Roman" panose="02020603050405020304" pitchFamily="18" charset="0"/>
                <a:cs typeface="Times New Roman" panose="02020603050405020304" pitchFamily="18" charset="0"/>
              </a:rPr>
              <a:t>This dataset contains synthetic patient-level clinical records, including demographics, vital signs, laboratory test results, comorbidities, and outcomes. It is designed to study the onset and prediction of sepsis and related outcomes such as readmission and mortality. The data reflects real-world healthcare settings and provides a foundation for training and evaluating machine learning models for early sepsis detection.</a:t>
            </a:r>
          </a:p>
          <a:p>
            <a:pPr marL="285750"/>
            <a:r>
              <a:rPr lang="en-US" sz="1400" b="1" dirty="0">
                <a:solidFill>
                  <a:schemeClr val="tx2"/>
                </a:solidFill>
                <a:latin typeface="Times New Roman" panose="02020603050405020304" pitchFamily="18" charset="0"/>
                <a:cs typeface="Times New Roman" panose="02020603050405020304" pitchFamily="18" charset="0"/>
              </a:rPr>
              <a:t>Features: </a:t>
            </a:r>
            <a:endParaRPr lang="en-US" sz="1400" dirty="0">
              <a:solidFill>
                <a:schemeClr val="tx2"/>
              </a:solidFill>
              <a:latin typeface="Times New Roman" panose="02020603050405020304" pitchFamily="18" charset="0"/>
              <a:cs typeface="Times New Roman" panose="02020603050405020304" pitchFamily="18" charset="0"/>
            </a:endParaRPr>
          </a:p>
          <a:p>
            <a:pPr marL="285750"/>
            <a:r>
              <a:rPr lang="en-US" sz="1400" b="1" dirty="0">
                <a:solidFill>
                  <a:schemeClr val="tx2"/>
                </a:solidFill>
                <a:latin typeface="Times New Roman" panose="02020603050405020304" pitchFamily="18" charset="0"/>
                <a:cs typeface="Times New Roman" panose="02020603050405020304" pitchFamily="18" charset="0"/>
              </a:rPr>
              <a:t>Vital signs:</a:t>
            </a:r>
            <a:r>
              <a:rPr lang="en-US" sz="1400" dirty="0">
                <a:solidFill>
                  <a:schemeClr val="tx2"/>
                </a:solidFill>
                <a:latin typeface="Times New Roman" panose="02020603050405020304" pitchFamily="18" charset="0"/>
                <a:cs typeface="Times New Roman" panose="02020603050405020304" pitchFamily="18" charset="0"/>
              </a:rPr>
              <a:t> Systolic Blood Pressure, Diastolic Blood Pressure</a:t>
            </a:r>
          </a:p>
          <a:p>
            <a:pPr marL="285750"/>
            <a:r>
              <a:rPr lang="en-US" sz="1400" b="1" dirty="0">
                <a:solidFill>
                  <a:schemeClr val="tx2"/>
                </a:solidFill>
                <a:latin typeface="Times New Roman" panose="02020603050405020304" pitchFamily="18" charset="0"/>
                <a:cs typeface="Times New Roman" panose="02020603050405020304" pitchFamily="18" charset="0"/>
              </a:rPr>
              <a:t>Laboratory results:</a:t>
            </a:r>
            <a:r>
              <a:rPr lang="en-US" sz="1400" dirty="0">
                <a:solidFill>
                  <a:schemeClr val="tx2"/>
                </a:solidFill>
                <a:latin typeface="Times New Roman" panose="02020603050405020304" pitchFamily="18" charset="0"/>
                <a:cs typeface="Times New Roman" panose="02020603050405020304" pitchFamily="18" charset="0"/>
              </a:rPr>
              <a:t> Glucose, Cholesterol, Creatinine</a:t>
            </a:r>
          </a:p>
          <a:p>
            <a:pPr marL="285750"/>
            <a:r>
              <a:rPr lang="en-US" sz="1400" b="1" dirty="0">
                <a:solidFill>
                  <a:schemeClr val="tx2"/>
                </a:solidFill>
                <a:latin typeface="Times New Roman" panose="02020603050405020304" pitchFamily="18" charset="0"/>
                <a:cs typeface="Times New Roman" panose="02020603050405020304" pitchFamily="18" charset="0"/>
              </a:rPr>
              <a:t>Demographics:</a:t>
            </a:r>
            <a:r>
              <a:rPr lang="en-US" sz="1400" dirty="0">
                <a:solidFill>
                  <a:schemeClr val="tx2"/>
                </a:solidFill>
                <a:latin typeface="Times New Roman" panose="02020603050405020304" pitchFamily="18" charset="0"/>
                <a:cs typeface="Times New Roman" panose="02020603050405020304" pitchFamily="18" charset="0"/>
              </a:rPr>
              <a:t> Age, Sex, Body Mass Index (BMI)</a:t>
            </a:r>
          </a:p>
          <a:p>
            <a:pPr marL="285750"/>
            <a:r>
              <a:rPr lang="en-US" sz="1400" b="1" dirty="0">
                <a:solidFill>
                  <a:schemeClr val="tx2"/>
                </a:solidFill>
                <a:latin typeface="Times New Roman" panose="02020603050405020304" pitchFamily="18" charset="0"/>
                <a:cs typeface="Times New Roman" panose="02020603050405020304" pitchFamily="18" charset="0"/>
              </a:rPr>
              <a:t>Comorbidities:</a:t>
            </a:r>
            <a:r>
              <a:rPr lang="en-US" sz="1400" dirty="0">
                <a:solidFill>
                  <a:schemeClr val="tx2"/>
                </a:solidFill>
                <a:latin typeface="Times New Roman" panose="02020603050405020304" pitchFamily="18" charset="0"/>
                <a:cs typeface="Times New Roman" panose="02020603050405020304" pitchFamily="18" charset="0"/>
              </a:rPr>
              <a:t> Diabetes, Hypertension</a:t>
            </a:r>
          </a:p>
          <a:p>
            <a:pPr marL="285750"/>
            <a:r>
              <a:rPr lang="en-US" sz="1400" b="1" dirty="0">
                <a:solidFill>
                  <a:schemeClr val="tx2"/>
                </a:solidFill>
                <a:latin typeface="Times New Roman" panose="02020603050405020304" pitchFamily="18" charset="0"/>
                <a:cs typeface="Times New Roman" panose="02020603050405020304" pitchFamily="18" charset="0"/>
              </a:rPr>
              <a:t>Outcomes:</a:t>
            </a:r>
            <a:r>
              <a:rPr lang="en-US" sz="1400" dirty="0">
                <a:solidFill>
                  <a:schemeClr val="tx2"/>
                </a:solidFill>
                <a:latin typeface="Times New Roman" panose="02020603050405020304" pitchFamily="18" charset="0"/>
                <a:cs typeface="Times New Roman" panose="02020603050405020304" pitchFamily="18" charset="0"/>
              </a:rPr>
              <a:t> Diagnosis (Normal, Sepsis, Heart Failure, etc.), 30-day  Readmission, Mortality</a:t>
            </a:r>
          </a:p>
          <a:p>
            <a:pPr marL="285750"/>
            <a:r>
              <a:rPr lang="en-US" sz="1400" b="1" dirty="0">
                <a:solidFill>
                  <a:schemeClr val="tx2"/>
                </a:solidFill>
                <a:latin typeface="Times New Roman" panose="02020603050405020304" pitchFamily="18" charset="0"/>
                <a:cs typeface="Times New Roman" panose="02020603050405020304" pitchFamily="18" charset="0"/>
              </a:rPr>
              <a:t>Target Variable:</a:t>
            </a:r>
            <a:endParaRPr lang="en-US" sz="1400" dirty="0">
              <a:solidFill>
                <a:schemeClr val="tx2"/>
              </a:solidFill>
              <a:latin typeface="Times New Roman" panose="02020603050405020304" pitchFamily="18" charset="0"/>
              <a:cs typeface="Times New Roman" panose="02020603050405020304" pitchFamily="18" charset="0"/>
            </a:endParaRPr>
          </a:p>
          <a:p>
            <a:pPr marL="285750"/>
            <a:r>
              <a:rPr lang="en-US" sz="1400" b="1" dirty="0">
                <a:solidFill>
                  <a:schemeClr val="tx2"/>
                </a:solidFill>
                <a:latin typeface="Times New Roman" panose="02020603050405020304" pitchFamily="18" charset="0"/>
                <a:cs typeface="Times New Roman" panose="02020603050405020304" pitchFamily="18" charset="0"/>
              </a:rPr>
              <a:t>Diagnosis</a:t>
            </a:r>
            <a:r>
              <a:rPr lang="en-US" sz="1400" dirty="0">
                <a:solidFill>
                  <a:schemeClr val="tx2"/>
                </a:solidFill>
                <a:latin typeface="Times New Roman" panose="02020603050405020304" pitchFamily="18" charset="0"/>
                <a:cs typeface="Times New Roman" panose="02020603050405020304" pitchFamily="18" charset="0"/>
              </a:rPr>
              <a:t> (with focus on identifying </a:t>
            </a:r>
            <a:r>
              <a:rPr lang="en-US" sz="1400" b="1" dirty="0">
                <a:solidFill>
                  <a:schemeClr val="tx2"/>
                </a:solidFill>
                <a:latin typeface="Times New Roman" panose="02020603050405020304" pitchFamily="18" charset="0"/>
                <a:cs typeface="Times New Roman" panose="02020603050405020304" pitchFamily="18" charset="0"/>
              </a:rPr>
              <a:t>Sepsis cases</a:t>
            </a:r>
            <a:r>
              <a:rPr lang="en-US" sz="1400" dirty="0">
                <a:solidFill>
                  <a:schemeClr val="tx2"/>
                </a:solidFill>
                <a:latin typeface="Times New Roman" panose="02020603050405020304" pitchFamily="18" charset="0"/>
                <a:cs typeface="Times New Roman" panose="02020603050405020304" pitchFamily="18" charset="0"/>
              </a:rPr>
              <a:t>)</a:t>
            </a:r>
          </a:p>
          <a:p>
            <a:pPr marL="285750"/>
            <a:r>
              <a:rPr lang="en-US" sz="1400" b="1" dirty="0">
                <a:solidFill>
                  <a:schemeClr val="tx2"/>
                </a:solidFill>
                <a:latin typeface="Times New Roman" panose="02020603050405020304" pitchFamily="18" charset="0"/>
                <a:cs typeface="Times New Roman" panose="02020603050405020304" pitchFamily="18" charset="0"/>
              </a:rPr>
              <a:t>Objective:</a:t>
            </a:r>
            <a:br>
              <a:rPr lang="en-US" sz="1400" dirty="0">
                <a:solidFill>
                  <a:schemeClr val="tx2"/>
                </a:solidFill>
                <a:latin typeface="Times New Roman" panose="02020603050405020304" pitchFamily="18" charset="0"/>
                <a:cs typeface="Times New Roman" panose="02020603050405020304" pitchFamily="18" charset="0"/>
              </a:rPr>
            </a:br>
            <a:r>
              <a:rPr lang="en-US" sz="1400" dirty="0">
                <a:solidFill>
                  <a:schemeClr val="tx2"/>
                </a:solidFill>
                <a:latin typeface="Times New Roman" panose="02020603050405020304" pitchFamily="18" charset="0"/>
                <a:cs typeface="Times New Roman" panose="02020603050405020304" pitchFamily="18" charset="0"/>
              </a:rPr>
              <a:t>The primary goal is to use patient demographics, vital signs, laboratory values, and comorbidities to enable the early detection of sepsis in clinical patients. By applying machine learning methods to this dataset, the project aims to support timely interventions, improve patient management, and reduce sepsis-related mortality.</a:t>
            </a:r>
          </a:p>
          <a:p>
            <a:pPr marL="0" fontAlgn="base">
              <a:spcBef>
                <a:spcPct val="0"/>
              </a:spcBef>
              <a:spcAft>
                <a:spcPct val="0"/>
              </a:spcAft>
            </a:pPr>
            <a:endParaRPr lang="en-US" altLang="en-US" sz="1400" dirty="0">
              <a:solidFill>
                <a:schemeClr val="tx2"/>
              </a:solidFill>
              <a:latin typeface="Times New Roman" panose="02020603050405020304" pitchFamily="18" charset="0"/>
              <a:cs typeface="Times New Roman" panose="02020603050405020304" pitchFamily="18" charset="0"/>
            </a:endParaRPr>
          </a:p>
        </p:txBody>
      </p:sp>
      <p:pic>
        <p:nvPicPr>
          <p:cNvPr id="4" name="Graphic 3" descr="Bar chart">
            <a:extLst>
              <a:ext uri="{FF2B5EF4-FFF2-40B4-BE49-F238E27FC236}">
                <a16:creationId xmlns:a16="http://schemas.microsoft.com/office/drawing/2014/main" id="{CED473B1-2BDC-80BE-73A2-5FFF8AD197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18552" y="1849864"/>
            <a:ext cx="5305284" cy="4430040"/>
          </a:xfrm>
          <a:prstGeom prst="rect">
            <a:avLst/>
          </a:prstGeom>
        </p:spPr>
      </p:pic>
    </p:spTree>
    <p:extLst>
      <p:ext uri="{BB962C8B-B14F-4D97-AF65-F5344CB8AC3E}">
        <p14:creationId xmlns:p14="http://schemas.microsoft.com/office/powerpoint/2010/main" val="1505342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5543-CF93-4ABE-E8B4-10554F8A4BBC}"/>
              </a:ext>
            </a:extLst>
          </p:cNvPr>
          <p:cNvSpPr txBox="1">
            <a:spLocks/>
          </p:cNvSpPr>
          <p:nvPr/>
        </p:nvSpPr>
        <p:spPr>
          <a:xfrm>
            <a:off x="550672" y="485599"/>
            <a:ext cx="6977888" cy="499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400" b="1" kern="1200" dirty="0">
                <a:solidFill>
                  <a:schemeClr val="tx2"/>
                </a:solidFill>
                <a:latin typeface="Times New Roman" panose="02020603050405020304" pitchFamily="18" charset="0"/>
                <a:cs typeface="Times New Roman" panose="02020603050405020304" pitchFamily="18" charset="0"/>
              </a:rPr>
              <a:t>Data Attributes (Column Names)</a:t>
            </a:r>
            <a:endParaRPr lang="en-US" sz="2400" kern="1200" dirty="0">
              <a:solidFill>
                <a:schemeClr val="tx2"/>
              </a:solidFill>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8CC77443-037C-F04D-4C34-BA67E17C8F20}"/>
              </a:ext>
            </a:extLst>
          </p:cNvPr>
          <p:cNvSpPr txBox="1">
            <a:spLocks noChangeArrowheads="1"/>
          </p:cNvSpPr>
          <p:nvPr/>
        </p:nvSpPr>
        <p:spPr bwMode="auto">
          <a:xfrm>
            <a:off x="550671" y="1282194"/>
            <a:ext cx="6795009" cy="508812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a:r>
              <a:rPr lang="en-US" sz="1600" b="1" dirty="0" err="1">
                <a:solidFill>
                  <a:schemeClr val="tx2"/>
                </a:solidFill>
                <a:latin typeface="Times New Roman" panose="02020603050405020304" pitchFamily="18" charset="0"/>
                <a:cs typeface="Times New Roman" panose="02020603050405020304" pitchFamily="18" charset="0"/>
              </a:rPr>
              <a:t>Patient_id</a:t>
            </a:r>
            <a:r>
              <a:rPr lang="en-US" sz="1600" dirty="0">
                <a:solidFill>
                  <a:schemeClr val="tx2"/>
                </a:solidFill>
                <a:latin typeface="Times New Roman" panose="02020603050405020304" pitchFamily="18" charset="0"/>
                <a:cs typeface="Times New Roman" panose="02020603050405020304" pitchFamily="18" charset="0"/>
              </a:rPr>
              <a:t> – Unique identifier for each patient.</a:t>
            </a:r>
          </a:p>
          <a:p>
            <a:pPr marL="285750"/>
            <a:r>
              <a:rPr lang="en-US" sz="1600" b="1" dirty="0">
                <a:solidFill>
                  <a:schemeClr val="tx2"/>
                </a:solidFill>
                <a:latin typeface="Times New Roman" panose="02020603050405020304" pitchFamily="18" charset="0"/>
                <a:cs typeface="Times New Roman" panose="02020603050405020304" pitchFamily="18" charset="0"/>
              </a:rPr>
              <a:t>Age</a:t>
            </a:r>
            <a:r>
              <a:rPr lang="en-US" sz="1600" dirty="0">
                <a:solidFill>
                  <a:schemeClr val="tx2"/>
                </a:solidFill>
                <a:latin typeface="Times New Roman" panose="02020603050405020304" pitchFamily="18" charset="0"/>
                <a:cs typeface="Times New Roman" panose="02020603050405020304" pitchFamily="18" charset="0"/>
              </a:rPr>
              <a:t> – Age of the patient (in years).</a:t>
            </a:r>
          </a:p>
          <a:p>
            <a:pPr marL="285750"/>
            <a:r>
              <a:rPr lang="en-US" sz="1600" b="1" dirty="0">
                <a:solidFill>
                  <a:schemeClr val="tx2"/>
                </a:solidFill>
                <a:latin typeface="Times New Roman" panose="02020603050405020304" pitchFamily="18" charset="0"/>
                <a:cs typeface="Times New Roman" panose="02020603050405020304" pitchFamily="18" charset="0"/>
              </a:rPr>
              <a:t>Sex</a:t>
            </a:r>
            <a:r>
              <a:rPr lang="en-US" sz="1600" dirty="0">
                <a:solidFill>
                  <a:schemeClr val="tx2"/>
                </a:solidFill>
                <a:latin typeface="Times New Roman" panose="02020603050405020304" pitchFamily="18" charset="0"/>
                <a:cs typeface="Times New Roman" panose="02020603050405020304" pitchFamily="18" charset="0"/>
              </a:rPr>
              <a:t> – Gender of the patient (Male/Female).</a:t>
            </a:r>
          </a:p>
          <a:p>
            <a:pPr marL="285750"/>
            <a:r>
              <a:rPr lang="en-US" sz="1600" b="1" dirty="0">
                <a:solidFill>
                  <a:schemeClr val="tx2"/>
                </a:solidFill>
                <a:latin typeface="Times New Roman" panose="02020603050405020304" pitchFamily="18" charset="0"/>
                <a:cs typeface="Times New Roman" panose="02020603050405020304" pitchFamily="18" charset="0"/>
              </a:rPr>
              <a:t>BMI</a:t>
            </a:r>
            <a:r>
              <a:rPr lang="en-US" sz="1600" dirty="0">
                <a:solidFill>
                  <a:schemeClr val="tx2"/>
                </a:solidFill>
                <a:latin typeface="Times New Roman" panose="02020603050405020304" pitchFamily="18" charset="0"/>
                <a:cs typeface="Times New Roman" panose="02020603050405020304" pitchFamily="18" charset="0"/>
              </a:rPr>
              <a:t> – Body Mass Index (kg/m²), a measure of body fat based on weight and height.</a:t>
            </a:r>
          </a:p>
          <a:p>
            <a:pPr marL="285750"/>
            <a:r>
              <a:rPr lang="en-US" sz="1600" b="1" dirty="0" err="1">
                <a:solidFill>
                  <a:schemeClr val="tx2"/>
                </a:solidFill>
                <a:latin typeface="Times New Roman" panose="02020603050405020304" pitchFamily="18" charset="0"/>
                <a:cs typeface="Times New Roman" panose="02020603050405020304" pitchFamily="18" charset="0"/>
              </a:rPr>
              <a:t>Systolic_bp</a:t>
            </a:r>
            <a:r>
              <a:rPr lang="en-US" sz="1600" dirty="0">
                <a:solidFill>
                  <a:schemeClr val="tx2"/>
                </a:solidFill>
                <a:latin typeface="Times New Roman" panose="02020603050405020304" pitchFamily="18" charset="0"/>
                <a:cs typeface="Times New Roman" panose="02020603050405020304" pitchFamily="18" charset="0"/>
              </a:rPr>
              <a:t> – Systolic blood pressure (mmHg).</a:t>
            </a:r>
          </a:p>
          <a:p>
            <a:pPr marL="285750"/>
            <a:r>
              <a:rPr lang="en-US" sz="1600" b="1" dirty="0" err="1">
                <a:solidFill>
                  <a:schemeClr val="tx2"/>
                </a:solidFill>
                <a:latin typeface="Times New Roman" panose="02020603050405020304" pitchFamily="18" charset="0"/>
                <a:cs typeface="Times New Roman" panose="02020603050405020304" pitchFamily="18" charset="0"/>
              </a:rPr>
              <a:t>Diastolic_bp</a:t>
            </a:r>
            <a:r>
              <a:rPr lang="en-US" sz="1600" dirty="0">
                <a:solidFill>
                  <a:schemeClr val="tx2"/>
                </a:solidFill>
                <a:latin typeface="Times New Roman" panose="02020603050405020304" pitchFamily="18" charset="0"/>
                <a:cs typeface="Times New Roman" panose="02020603050405020304" pitchFamily="18" charset="0"/>
              </a:rPr>
              <a:t> – Diastolic blood pressure (mmHg).</a:t>
            </a:r>
          </a:p>
          <a:p>
            <a:pPr marL="285750"/>
            <a:r>
              <a:rPr lang="en-US" sz="1600" b="1" dirty="0">
                <a:solidFill>
                  <a:schemeClr val="tx2"/>
                </a:solidFill>
                <a:latin typeface="Times New Roman" panose="02020603050405020304" pitchFamily="18" charset="0"/>
                <a:cs typeface="Times New Roman" panose="02020603050405020304" pitchFamily="18" charset="0"/>
              </a:rPr>
              <a:t>Glucose</a:t>
            </a:r>
            <a:r>
              <a:rPr lang="en-US" sz="1600" dirty="0">
                <a:solidFill>
                  <a:schemeClr val="tx2"/>
                </a:solidFill>
                <a:latin typeface="Times New Roman" panose="02020603050405020304" pitchFamily="18" charset="0"/>
                <a:cs typeface="Times New Roman" panose="02020603050405020304" pitchFamily="18" charset="0"/>
              </a:rPr>
              <a:t> – Blood glucose level (mg/dL).</a:t>
            </a:r>
          </a:p>
          <a:p>
            <a:pPr marL="285750"/>
            <a:r>
              <a:rPr lang="en-US" sz="1600" b="1" dirty="0">
                <a:solidFill>
                  <a:schemeClr val="tx2"/>
                </a:solidFill>
                <a:latin typeface="Times New Roman" panose="02020603050405020304" pitchFamily="18" charset="0"/>
                <a:cs typeface="Times New Roman" panose="02020603050405020304" pitchFamily="18" charset="0"/>
              </a:rPr>
              <a:t>Cholesterol</a:t>
            </a:r>
            <a:r>
              <a:rPr lang="en-US" sz="1600" dirty="0">
                <a:solidFill>
                  <a:schemeClr val="tx2"/>
                </a:solidFill>
                <a:latin typeface="Times New Roman" panose="02020603050405020304" pitchFamily="18" charset="0"/>
                <a:cs typeface="Times New Roman" panose="02020603050405020304" pitchFamily="18" charset="0"/>
              </a:rPr>
              <a:t> – Blood cholesterol level (mg/dL).</a:t>
            </a:r>
          </a:p>
          <a:p>
            <a:pPr marL="285750"/>
            <a:r>
              <a:rPr lang="en-US" sz="1600" b="1" dirty="0">
                <a:solidFill>
                  <a:schemeClr val="tx2"/>
                </a:solidFill>
                <a:latin typeface="Times New Roman" panose="02020603050405020304" pitchFamily="18" charset="0"/>
                <a:cs typeface="Times New Roman" panose="02020603050405020304" pitchFamily="18" charset="0"/>
              </a:rPr>
              <a:t>Creatinine</a:t>
            </a:r>
            <a:r>
              <a:rPr lang="en-US" sz="1600" dirty="0">
                <a:solidFill>
                  <a:schemeClr val="tx2"/>
                </a:solidFill>
                <a:latin typeface="Times New Roman" panose="02020603050405020304" pitchFamily="18" charset="0"/>
                <a:cs typeface="Times New Roman" panose="02020603050405020304" pitchFamily="18" charset="0"/>
              </a:rPr>
              <a:t> – Serum creatinine level (mg/dL), an indicator of kidney function.</a:t>
            </a:r>
          </a:p>
          <a:p>
            <a:pPr marL="285750"/>
            <a:r>
              <a:rPr lang="en-US" sz="1600" b="1" dirty="0">
                <a:solidFill>
                  <a:schemeClr val="tx2"/>
                </a:solidFill>
                <a:latin typeface="Times New Roman" panose="02020603050405020304" pitchFamily="18" charset="0"/>
                <a:cs typeface="Times New Roman" panose="02020603050405020304" pitchFamily="18" charset="0"/>
              </a:rPr>
              <a:t>Diabetes</a:t>
            </a:r>
            <a:r>
              <a:rPr lang="en-US" sz="1600" dirty="0">
                <a:solidFill>
                  <a:schemeClr val="tx2"/>
                </a:solidFill>
                <a:latin typeface="Times New Roman" panose="02020603050405020304" pitchFamily="18" charset="0"/>
                <a:cs typeface="Times New Roman" panose="02020603050405020304" pitchFamily="18" charset="0"/>
              </a:rPr>
              <a:t> – Presence of diabetes (0 = No, 1 = Yes).</a:t>
            </a:r>
          </a:p>
          <a:p>
            <a:pPr marL="285750"/>
            <a:r>
              <a:rPr lang="en-US" sz="1600" b="1" dirty="0">
                <a:solidFill>
                  <a:schemeClr val="tx2"/>
                </a:solidFill>
                <a:latin typeface="Times New Roman" panose="02020603050405020304" pitchFamily="18" charset="0"/>
                <a:cs typeface="Times New Roman" panose="02020603050405020304" pitchFamily="18" charset="0"/>
              </a:rPr>
              <a:t>Hypertension</a:t>
            </a:r>
            <a:r>
              <a:rPr lang="en-US" sz="1600" dirty="0">
                <a:solidFill>
                  <a:schemeClr val="tx2"/>
                </a:solidFill>
                <a:latin typeface="Times New Roman" panose="02020603050405020304" pitchFamily="18" charset="0"/>
                <a:cs typeface="Times New Roman" panose="02020603050405020304" pitchFamily="18" charset="0"/>
              </a:rPr>
              <a:t> – Presence of hypertension (0 = No, 1 = Yes).</a:t>
            </a:r>
          </a:p>
          <a:p>
            <a:pPr marL="285750"/>
            <a:r>
              <a:rPr lang="en-US" sz="1600" b="1" dirty="0">
                <a:solidFill>
                  <a:schemeClr val="tx2"/>
                </a:solidFill>
                <a:latin typeface="Times New Roman" panose="02020603050405020304" pitchFamily="18" charset="0"/>
                <a:cs typeface="Times New Roman" panose="02020603050405020304" pitchFamily="18" charset="0"/>
              </a:rPr>
              <a:t>Diagnosis</a:t>
            </a:r>
            <a:r>
              <a:rPr lang="en-US" sz="1600" dirty="0">
                <a:solidFill>
                  <a:schemeClr val="tx2"/>
                </a:solidFill>
                <a:latin typeface="Times New Roman" panose="02020603050405020304" pitchFamily="18" charset="0"/>
                <a:cs typeface="Times New Roman" panose="02020603050405020304" pitchFamily="18" charset="0"/>
              </a:rPr>
              <a:t> – Primary clinical diagnosis (e.g., Sepsis, Heart Failure, Normal).</a:t>
            </a:r>
          </a:p>
          <a:p>
            <a:pPr marL="285750"/>
            <a:r>
              <a:rPr lang="en-US" sz="1600" b="1" dirty="0">
                <a:solidFill>
                  <a:schemeClr val="tx2"/>
                </a:solidFill>
                <a:latin typeface="Times New Roman" panose="02020603050405020304" pitchFamily="18" charset="0"/>
                <a:cs typeface="Times New Roman" panose="02020603050405020304" pitchFamily="18" charset="0"/>
              </a:rPr>
              <a:t>Readmission_30d</a:t>
            </a:r>
            <a:r>
              <a:rPr lang="en-US" sz="1600" dirty="0">
                <a:solidFill>
                  <a:schemeClr val="tx2"/>
                </a:solidFill>
                <a:latin typeface="Times New Roman" panose="02020603050405020304" pitchFamily="18" charset="0"/>
                <a:cs typeface="Times New Roman" panose="02020603050405020304" pitchFamily="18" charset="0"/>
              </a:rPr>
              <a:t> – Hospital readmission within 30 days (0 = No, 1 = Yes).</a:t>
            </a:r>
          </a:p>
          <a:p>
            <a:pPr marL="285750"/>
            <a:r>
              <a:rPr lang="en-US" sz="1600" b="1" dirty="0">
                <a:solidFill>
                  <a:schemeClr val="tx2"/>
                </a:solidFill>
                <a:latin typeface="Times New Roman" panose="02020603050405020304" pitchFamily="18" charset="0"/>
                <a:cs typeface="Times New Roman" panose="02020603050405020304" pitchFamily="18" charset="0"/>
              </a:rPr>
              <a:t>Mortality</a:t>
            </a:r>
            <a:r>
              <a:rPr lang="en-US" sz="1600" dirty="0">
                <a:solidFill>
                  <a:schemeClr val="tx2"/>
                </a:solidFill>
                <a:latin typeface="Times New Roman" panose="02020603050405020304" pitchFamily="18" charset="0"/>
                <a:cs typeface="Times New Roman" panose="02020603050405020304" pitchFamily="18" charset="0"/>
              </a:rPr>
              <a:t> – Patient mortality outcome (0 = Survived, 1 = Died).</a:t>
            </a:r>
          </a:p>
          <a:p>
            <a:pPr marL="0" fontAlgn="base">
              <a:spcBef>
                <a:spcPct val="0"/>
              </a:spcBef>
              <a:spcAft>
                <a:spcPct val="0"/>
              </a:spcAft>
            </a:pPr>
            <a:endParaRPr lang="en-US" altLang="en-US" sz="1600" dirty="0">
              <a:solidFill>
                <a:schemeClr val="tx2"/>
              </a:solidFill>
              <a:latin typeface="Times New Roman" panose="02020603050405020304" pitchFamily="18" charset="0"/>
              <a:cs typeface="Times New Roman" panose="02020603050405020304" pitchFamily="18" charset="0"/>
            </a:endParaRPr>
          </a:p>
        </p:txBody>
      </p:sp>
      <p:pic>
        <p:nvPicPr>
          <p:cNvPr id="4" name="Graphic 3" descr="Verified Brand">
            <a:extLst>
              <a:ext uri="{FF2B5EF4-FFF2-40B4-BE49-F238E27FC236}">
                <a16:creationId xmlns:a16="http://schemas.microsoft.com/office/drawing/2014/main" id="{4F195690-C1B4-F940-4AB8-CE9E90190F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11" y="1324813"/>
            <a:ext cx="6064212" cy="4781431"/>
          </a:xfrm>
          <a:prstGeom prst="rect">
            <a:avLst/>
          </a:prstGeom>
        </p:spPr>
      </p:pic>
    </p:spTree>
    <p:extLst>
      <p:ext uri="{BB962C8B-B14F-4D97-AF65-F5344CB8AC3E}">
        <p14:creationId xmlns:p14="http://schemas.microsoft.com/office/powerpoint/2010/main" val="4033282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1DF2C3-6213-1580-78DD-5A73E70D7FC1}"/>
              </a:ext>
            </a:extLst>
          </p:cNvPr>
          <p:cNvPicPr>
            <a:picLocks noChangeAspect="1"/>
          </p:cNvPicPr>
          <p:nvPr/>
        </p:nvPicPr>
        <p:blipFill>
          <a:blip r:embed="rId2"/>
          <a:stretch>
            <a:fillRect/>
          </a:stretch>
        </p:blipFill>
        <p:spPr>
          <a:xfrm>
            <a:off x="2847565" y="643466"/>
            <a:ext cx="6496869" cy="5571067"/>
          </a:xfrm>
          <a:prstGeom prst="rect">
            <a:avLst/>
          </a:prstGeom>
        </p:spPr>
      </p:pic>
    </p:spTree>
    <p:extLst>
      <p:ext uri="{BB962C8B-B14F-4D97-AF65-F5344CB8AC3E}">
        <p14:creationId xmlns:p14="http://schemas.microsoft.com/office/powerpoint/2010/main" val="302502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A4E9A4-EF34-B318-1914-598E0DF19BC4}"/>
              </a:ext>
            </a:extLst>
          </p:cNvPr>
          <p:cNvSpPr txBox="1"/>
          <p:nvPr/>
        </p:nvSpPr>
        <p:spPr>
          <a:xfrm>
            <a:off x="804672" y="518160"/>
            <a:ext cx="6185408" cy="5542811"/>
          </a:xfrm>
          <a:prstGeom prst="rect">
            <a:avLst/>
          </a:prstGeom>
        </p:spPr>
        <p:txBody>
          <a:bodyPr vert="horz" lIns="91440" tIns="45720" rIns="91440" bIns="45720" rtlCol="0" anchor="ctr">
            <a:normAutofit lnSpcReduction="10000"/>
          </a:bodyPr>
          <a:lstStyle/>
          <a:p>
            <a:pPr>
              <a:lnSpc>
                <a:spcPct val="90000"/>
              </a:lnSpc>
              <a:spcAft>
                <a:spcPts val="600"/>
              </a:spcAft>
            </a:pPr>
            <a:r>
              <a:rPr lang="en-US" sz="2400" b="1" dirty="0">
                <a:solidFill>
                  <a:schemeClr val="tx2"/>
                </a:solidFill>
                <a:latin typeface="Times New Roman" panose="02020603050405020304" pitchFamily="18" charset="0"/>
                <a:cs typeface="Times New Roman" panose="02020603050405020304" pitchFamily="18" charset="0"/>
              </a:rPr>
              <a:t>Feature Selection</a:t>
            </a:r>
          </a:p>
          <a:p>
            <a:pPr indent="-228600">
              <a:lnSpc>
                <a:spcPct val="90000"/>
              </a:lnSpc>
              <a:spcAft>
                <a:spcPts val="600"/>
              </a:spcAft>
              <a:buFont typeface="Arial" panose="020B0604020202020204" pitchFamily="34" charset="0"/>
              <a:buChar char="•"/>
            </a:pPr>
            <a:endParaRPr lang="en-US" sz="1100" b="1" dirty="0">
              <a:solidFill>
                <a:schemeClr val="tx2"/>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2000" dirty="0">
                <a:solidFill>
                  <a:schemeClr val="tx2"/>
                </a:solidFill>
                <a:latin typeface="Times New Roman" panose="02020603050405020304" pitchFamily="18" charset="0"/>
                <a:cs typeface="Times New Roman" panose="02020603050405020304" pitchFamily="18" charset="0"/>
              </a:rPr>
              <a:t>Based on the dataset attributes, we selected three important features </a:t>
            </a:r>
            <a:br>
              <a:rPr lang="en-US" sz="2000" dirty="0">
                <a:solidFill>
                  <a:schemeClr val="tx2"/>
                </a:solidFill>
                <a:latin typeface="Times New Roman" panose="02020603050405020304" pitchFamily="18" charset="0"/>
                <a:cs typeface="Times New Roman" panose="02020603050405020304" pitchFamily="18" charset="0"/>
              </a:rPr>
            </a:br>
            <a:r>
              <a:rPr lang="en-US" sz="2000" b="1" dirty="0">
                <a:solidFill>
                  <a:schemeClr val="tx2"/>
                </a:solidFill>
                <a:latin typeface="Times New Roman" panose="02020603050405020304" pitchFamily="18" charset="0"/>
                <a:cs typeface="Times New Roman" panose="02020603050405020304" pitchFamily="18" charset="0"/>
              </a:rPr>
              <a:t>Age (Numerical)</a:t>
            </a:r>
            <a:endParaRPr lang="en-US" sz="2000" dirty="0">
              <a:solidFill>
                <a:schemeClr val="tx2"/>
              </a:solidFill>
              <a:latin typeface="Times New Roman" panose="02020603050405020304" pitchFamily="18" charset="0"/>
              <a:cs typeface="Times New Roman" panose="02020603050405020304" pitchFamily="18" charset="0"/>
            </a:endParaRPr>
          </a:p>
          <a:p>
            <a:pPr lvl="1"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Age is a critical clinical factor, as older patients are more vulnerable to infections and sepsis.</a:t>
            </a:r>
          </a:p>
          <a:p>
            <a:pPr lvl="1"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It helps us understand the demographic risk distribution.</a:t>
            </a:r>
          </a:p>
          <a:p>
            <a:pPr>
              <a:lnSpc>
                <a:spcPct val="90000"/>
              </a:lnSpc>
              <a:spcAft>
                <a:spcPts val="600"/>
              </a:spcAft>
            </a:pPr>
            <a:r>
              <a:rPr lang="en-US" sz="2000" b="1" dirty="0">
                <a:solidFill>
                  <a:schemeClr val="tx2"/>
                </a:solidFill>
                <a:latin typeface="Times New Roman" panose="02020603050405020304" pitchFamily="18" charset="0"/>
                <a:cs typeface="Times New Roman" panose="02020603050405020304" pitchFamily="18" charset="0"/>
              </a:rPr>
              <a:t>Glucose (Numerical)</a:t>
            </a:r>
            <a:endParaRPr lang="en-US" sz="2000" dirty="0">
              <a:solidFill>
                <a:schemeClr val="tx2"/>
              </a:solidFill>
              <a:latin typeface="Times New Roman" panose="02020603050405020304" pitchFamily="18" charset="0"/>
              <a:cs typeface="Times New Roman" panose="02020603050405020304" pitchFamily="18" charset="0"/>
            </a:endParaRPr>
          </a:p>
          <a:p>
            <a:pPr lvl="1"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Abnormal or high glucose levels are often linked to infection severity and complications.</a:t>
            </a:r>
          </a:p>
          <a:p>
            <a:pPr lvl="1"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It is also relevant for patients with diabetes, who are at higher risk of sepsis.</a:t>
            </a:r>
          </a:p>
          <a:p>
            <a:pPr>
              <a:lnSpc>
                <a:spcPct val="90000"/>
              </a:lnSpc>
              <a:spcAft>
                <a:spcPts val="600"/>
              </a:spcAft>
            </a:pPr>
            <a:r>
              <a:rPr lang="en-US" sz="2000" b="1" dirty="0">
                <a:solidFill>
                  <a:schemeClr val="tx2"/>
                </a:solidFill>
                <a:latin typeface="Times New Roman" panose="02020603050405020304" pitchFamily="18" charset="0"/>
                <a:cs typeface="Times New Roman" panose="02020603050405020304" pitchFamily="18" charset="0"/>
              </a:rPr>
              <a:t>Diagnosis (Categorical)</a:t>
            </a:r>
            <a:endParaRPr lang="en-US" sz="2000" dirty="0">
              <a:solidFill>
                <a:schemeClr val="tx2"/>
              </a:solidFill>
              <a:latin typeface="Times New Roman" panose="02020603050405020304" pitchFamily="18" charset="0"/>
              <a:cs typeface="Times New Roman" panose="02020603050405020304" pitchFamily="18" charset="0"/>
            </a:endParaRPr>
          </a:p>
          <a:p>
            <a:pPr lvl="1"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This is the outcome/target variable (Normal, Sepsis, Heart Failure, etc.).</a:t>
            </a:r>
          </a:p>
          <a:p>
            <a:pPr lvl="1" indent="-228600">
              <a:lnSpc>
                <a:spcPct val="90000"/>
              </a:lnSpc>
              <a:spcAft>
                <a:spcPts val="600"/>
              </a:spcAft>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It allows comparison of numerical features (Age, Glucose) across different patient groups.</a:t>
            </a:r>
          </a:p>
          <a:p>
            <a:pPr marL="0" indent="-228600">
              <a:lnSpc>
                <a:spcPct val="90000"/>
              </a:lnSpc>
              <a:spcAft>
                <a:spcPts val="600"/>
              </a:spcAft>
              <a:buSzTx/>
              <a:buFont typeface="Arial" panose="020B0604020202020204" pitchFamily="34" charset="0"/>
              <a:buChar char="•"/>
              <a:defRPr>
                <a:latin typeface="Times New Roman"/>
                <a:ea typeface="Times New Roman"/>
                <a:cs typeface="Times New Roman"/>
                <a:sym typeface="Times New Roman"/>
              </a:defRPr>
            </a:pPr>
            <a:endParaRPr lang="en-US" sz="1100" dirty="0">
              <a:solidFill>
                <a:schemeClr val="tx2"/>
              </a:solidFill>
              <a:latin typeface="Times New Roman" panose="02020603050405020304" pitchFamily="18" charset="0"/>
              <a:cs typeface="Times New Roman" panose="02020603050405020304" pitchFamily="18" charset="0"/>
            </a:endParaRPr>
          </a:p>
        </p:txBody>
      </p:sp>
      <p:pic>
        <p:nvPicPr>
          <p:cNvPr id="7" name="Graphic 6" descr="Target Audience">
            <a:extLst>
              <a:ext uri="{FF2B5EF4-FFF2-40B4-BE49-F238E27FC236}">
                <a16:creationId xmlns:a16="http://schemas.microsoft.com/office/drawing/2014/main" id="{019EFF18-01B5-9721-DB29-88D6CF7BCD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167400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E7223D-A5CB-8CCE-AB4D-70E1249B3746}"/>
              </a:ext>
            </a:extLst>
          </p:cNvPr>
          <p:cNvPicPr>
            <a:picLocks noChangeAspect="1"/>
          </p:cNvPicPr>
          <p:nvPr/>
        </p:nvPicPr>
        <p:blipFill>
          <a:blip r:embed="rId2"/>
          <a:stretch>
            <a:fillRect/>
          </a:stretch>
        </p:blipFill>
        <p:spPr>
          <a:xfrm>
            <a:off x="643467" y="1302512"/>
            <a:ext cx="10905066" cy="4252974"/>
          </a:xfrm>
          <a:prstGeom prst="rect">
            <a:avLst/>
          </a:prstGeom>
        </p:spPr>
      </p:pic>
    </p:spTree>
    <p:extLst>
      <p:ext uri="{BB962C8B-B14F-4D97-AF65-F5344CB8AC3E}">
        <p14:creationId xmlns:p14="http://schemas.microsoft.com/office/powerpoint/2010/main" val="3199600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8C1161-0DA1-6F53-2ADC-55C0F91E5DD2}"/>
              </a:ext>
            </a:extLst>
          </p:cNvPr>
          <p:cNvSpPr txBox="1"/>
          <p:nvPr/>
        </p:nvSpPr>
        <p:spPr>
          <a:xfrm>
            <a:off x="1118024" y="1018734"/>
            <a:ext cx="4977976" cy="399312"/>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2400" b="1" kern="1200" dirty="0">
                <a:solidFill>
                  <a:schemeClr val="tx2"/>
                </a:solidFill>
                <a:latin typeface="Times New Roman" panose="02020603050405020304" pitchFamily="18" charset="0"/>
                <a:ea typeface="+mj-ea"/>
                <a:cs typeface="Times New Roman" panose="02020603050405020304" pitchFamily="18" charset="0"/>
              </a:rPr>
              <a:t>Data Visualization</a:t>
            </a:r>
          </a:p>
        </p:txBody>
      </p:sp>
      <p:sp>
        <p:nvSpPr>
          <p:cNvPr id="2" name="Title 1">
            <a:extLst>
              <a:ext uri="{FF2B5EF4-FFF2-40B4-BE49-F238E27FC236}">
                <a16:creationId xmlns:a16="http://schemas.microsoft.com/office/drawing/2014/main" id="{7B05F907-5FC6-0E5A-19CA-B4722127BF2E}"/>
              </a:ext>
            </a:extLst>
          </p:cNvPr>
          <p:cNvSpPr txBox="1">
            <a:spLocks/>
          </p:cNvSpPr>
          <p:nvPr/>
        </p:nvSpPr>
        <p:spPr>
          <a:xfrm>
            <a:off x="355600" y="2421682"/>
            <a:ext cx="6837680" cy="21793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spcAft>
                <a:spcPts val="600"/>
              </a:spcAft>
              <a:buFont typeface="Arial" panose="020B0604020202020204" pitchFamily="34" charset="0"/>
              <a:buChar char="•"/>
            </a:pPr>
            <a:r>
              <a:rPr lang="en-US" sz="2000" b="1" dirty="0">
                <a:solidFill>
                  <a:schemeClr val="tx2"/>
                </a:solidFill>
                <a:latin typeface="Times New Roman" panose="02020603050405020304" pitchFamily="18" charset="0"/>
                <a:ea typeface="+mn-ea"/>
                <a:cs typeface="Times New Roman" panose="02020603050405020304" pitchFamily="18" charset="0"/>
              </a:rPr>
              <a:t>Interpretation of Diagnosis Distribution: </a:t>
            </a:r>
            <a:r>
              <a:rPr lang="en-US" sz="2000" dirty="0">
                <a:solidFill>
                  <a:schemeClr val="tx2"/>
                </a:solidFill>
                <a:latin typeface="Times New Roman" panose="02020603050405020304" pitchFamily="18" charset="0"/>
                <a:ea typeface="+mn-ea"/>
                <a:cs typeface="Times New Roman" panose="02020603050405020304" pitchFamily="18" charset="0"/>
              </a:rPr>
              <a:t>The bar chart displays the frequency of different diagnoses. The </a:t>
            </a:r>
            <a:r>
              <a:rPr lang="en-US" sz="2000" b="1" dirty="0">
                <a:solidFill>
                  <a:schemeClr val="tx2"/>
                </a:solidFill>
                <a:latin typeface="Times New Roman" panose="02020603050405020304" pitchFamily="18" charset="0"/>
                <a:ea typeface="+mn-ea"/>
                <a:cs typeface="Times New Roman" panose="02020603050405020304" pitchFamily="18" charset="0"/>
              </a:rPr>
              <a:t>"Normal"</a:t>
            </a:r>
            <a:r>
              <a:rPr lang="en-US" sz="2000" dirty="0">
                <a:solidFill>
                  <a:schemeClr val="tx2"/>
                </a:solidFill>
                <a:latin typeface="Times New Roman" panose="02020603050405020304" pitchFamily="18" charset="0"/>
                <a:ea typeface="+mn-ea"/>
                <a:cs typeface="Times New Roman" panose="02020603050405020304" pitchFamily="18" charset="0"/>
              </a:rPr>
              <a:t> diagnosis is the most prevalent, with a count of over 5,000, dwarfing all other categories. </a:t>
            </a:r>
            <a:r>
              <a:rPr lang="en-US" sz="2000" b="1" dirty="0">
                <a:solidFill>
                  <a:schemeClr val="tx2"/>
                </a:solidFill>
                <a:latin typeface="Times New Roman" panose="02020603050405020304" pitchFamily="18" charset="0"/>
                <a:ea typeface="+mn-ea"/>
                <a:cs typeface="Times New Roman" panose="02020603050405020304" pitchFamily="18" charset="0"/>
              </a:rPr>
              <a:t>"Pneumonia"</a:t>
            </a:r>
            <a:r>
              <a:rPr lang="en-US" sz="2000" dirty="0">
                <a:solidFill>
                  <a:schemeClr val="tx2"/>
                </a:solidFill>
                <a:latin typeface="Times New Roman" panose="02020603050405020304" pitchFamily="18" charset="0"/>
                <a:ea typeface="+mn-ea"/>
                <a:cs typeface="Times New Roman" panose="02020603050405020304" pitchFamily="18" charset="0"/>
              </a:rPr>
              <a:t> and </a:t>
            </a:r>
            <a:r>
              <a:rPr lang="en-US" sz="2000" b="1" dirty="0">
                <a:solidFill>
                  <a:schemeClr val="tx2"/>
                </a:solidFill>
                <a:latin typeface="Times New Roman" panose="02020603050405020304" pitchFamily="18" charset="0"/>
                <a:ea typeface="+mn-ea"/>
                <a:cs typeface="Times New Roman" panose="02020603050405020304" pitchFamily="18" charset="0"/>
              </a:rPr>
              <a:t>"Heart Failure"</a:t>
            </a:r>
            <a:r>
              <a:rPr lang="en-US" sz="2000" dirty="0">
                <a:solidFill>
                  <a:schemeClr val="tx2"/>
                </a:solidFill>
                <a:latin typeface="Times New Roman" panose="02020603050405020304" pitchFamily="18" charset="0"/>
                <a:ea typeface="+mn-ea"/>
                <a:cs typeface="Times New Roman" panose="02020603050405020304" pitchFamily="18" charset="0"/>
              </a:rPr>
              <a:t> are the next most common diagnoses, while </a:t>
            </a:r>
            <a:r>
              <a:rPr lang="en-US" sz="2000" b="1" dirty="0">
                <a:solidFill>
                  <a:schemeClr val="tx2"/>
                </a:solidFill>
                <a:latin typeface="Times New Roman" panose="02020603050405020304" pitchFamily="18" charset="0"/>
                <a:ea typeface="+mn-ea"/>
                <a:cs typeface="Times New Roman" panose="02020603050405020304" pitchFamily="18" charset="0"/>
              </a:rPr>
              <a:t>"Sepsis"</a:t>
            </a:r>
            <a:r>
              <a:rPr lang="en-US" sz="2000" dirty="0">
                <a:solidFill>
                  <a:schemeClr val="tx2"/>
                </a:solidFill>
                <a:latin typeface="Times New Roman" panose="02020603050405020304" pitchFamily="18" charset="0"/>
                <a:ea typeface="+mn-ea"/>
                <a:cs typeface="Times New Roman" panose="02020603050405020304" pitchFamily="18" charset="0"/>
              </a:rPr>
              <a:t> is the least frequent diagnosis in this dataset.</a:t>
            </a:r>
          </a:p>
        </p:txBody>
      </p:sp>
      <p:pic>
        <p:nvPicPr>
          <p:cNvPr id="3" name="Picture 2">
            <a:extLst>
              <a:ext uri="{FF2B5EF4-FFF2-40B4-BE49-F238E27FC236}">
                <a16:creationId xmlns:a16="http://schemas.microsoft.com/office/drawing/2014/main" id="{F8633D3A-2683-9E17-7ADF-C7E20B57937B}"/>
              </a:ext>
            </a:extLst>
          </p:cNvPr>
          <p:cNvPicPr>
            <a:picLocks noChangeAspect="1"/>
          </p:cNvPicPr>
          <p:nvPr/>
        </p:nvPicPr>
        <p:blipFill>
          <a:blip r:embed="rId2"/>
          <a:stretch>
            <a:fillRect/>
          </a:stretch>
        </p:blipFill>
        <p:spPr>
          <a:xfrm>
            <a:off x="7193280" y="660401"/>
            <a:ext cx="4958960" cy="4588710"/>
          </a:xfrm>
          <a:prstGeom prst="rect">
            <a:avLst/>
          </a:prstGeom>
        </p:spPr>
      </p:pic>
    </p:spTree>
    <p:extLst>
      <p:ext uri="{BB962C8B-B14F-4D97-AF65-F5344CB8AC3E}">
        <p14:creationId xmlns:p14="http://schemas.microsoft.com/office/powerpoint/2010/main" val="41423815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142</TotalTime>
  <Words>2610</Words>
  <Application>Microsoft Office PowerPoint</Application>
  <PresentationFormat>Widescreen</PresentationFormat>
  <Paragraphs>148</Paragraphs>
  <Slides>29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Arial</vt:lpstr>
      <vt:lpstr>Times New Roman</vt:lpstr>
      <vt:lpstr>Tw Cen MT</vt:lpstr>
      <vt:lpstr>Wingdings 3</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Veena Chebrolu</dc:creator>
  <cp:lastModifiedBy>Veena Chebrolu</cp:lastModifiedBy>
  <cp:revision>18</cp:revision>
  <dcterms:created xsi:type="dcterms:W3CDTF">2025-11-17T18:07:50Z</dcterms:created>
  <dcterms:modified xsi:type="dcterms:W3CDTF">2025-12-02T18:22:22Z</dcterms:modified>
</cp:coreProperties>
</file>